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9" r:id="rId64"/>
  </p:sldIdLst>
  <p:sldSz cx="9144000" cy="5143500" type="screen16x9"/>
  <p:notesSz cx="6858000" cy="9144000"/>
  <p:embeddedFontLst>
    <p:embeddedFont>
      <p:font typeface="Impact" panose="020B0806030902050204" pitchFamily="34" charset="0"/>
      <p:regular r:id="rId66"/>
    </p:embeddedFont>
    <p:embeddedFont>
      <p:font typeface="Roboto" panose="02000000000000000000" pitchFamily="2" charset="0"/>
      <p:regular r:id="rId67"/>
      <p:bold r:id="rId68"/>
      <p:italic r:id="rId69"/>
      <p:boldItalic r:id="rId70"/>
    </p:embeddedFont>
    <p:embeddedFont>
      <p:font typeface="Roboto Slab" pitchFamily="2" charset="0"/>
      <p:regular r:id="rId71"/>
      <p:bold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7A63F3-F72E-4B0F-833E-18E6DB538988}">
  <a:tblStyle styleId="{5D7A63F3-F72E-4B0F-833E-18E6DB5389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156" d="100"/>
          <a:sy n="156"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8f2c1e02ea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8f2c1e02e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8f2c1e02ea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8f2c1e02e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6d093803e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6d09380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c9cfc6c15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c9cfc6c15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c9cfc6c159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c9cfc6c15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c9cfc6c159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c9cfc6c15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9cfc6c159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9cfc6c159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c9cfc6c159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c9cfc6c15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c9cfc6c159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c9cfc6c15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c9d8624fac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c9d8624fa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c849db5877_0_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c849db5877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c9d8624fac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c9d8624fa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f5197f16d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f5197f16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c9e1447778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c9e144777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c9e1447778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c9e144777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c9e1447778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c9e144777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c9e1447778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c9e144777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c9e1447778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c9e144777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c9e1447778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c9e144777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9e1447778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9e144777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c9e144777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c9e144777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c849db5877_0_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c849db5877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c9e1447778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c9e144777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c9e1447778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c9e144777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c9e1447778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c9e1447778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c9e1447778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c9e144777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c9e1447778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c9e1447778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c9e1447778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c9e1447778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c9e1447778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c9e1447778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c9e1447778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c9e1447778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c9e1447778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c9e1447778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c9e1447778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c9e1447778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c849db5877_0_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c849db5877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c9e1447778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c9e1447778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c9e1447778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c9e1447778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c9e1447778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c9e1447778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f5197f16d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f5197f16d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c9e1447778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c9e1447778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c9e1447778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c9e1447778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c9e1447778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c9e1447778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c9e1447778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c9e144777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c9e1447778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c9e1447778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c9e1447778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2c9e1447778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c849db5877_0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c849db5877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c9e1447778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c9e1447778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c9e1447778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c9e144777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c9e1447778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c9e1447778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c9e1447778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c9e1447778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c9e1447778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c9e1447778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c9e144777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c9e14477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c9e144777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c9e144777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c9e144777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c9e14477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c9e1447778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c9e144777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c9e1447778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c9e144777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c849db5877_0_7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c849db5877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c849db5877_0_7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c849db5877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8f2c1e02e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8f2c1e02e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8f2c1e02e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8f2c1e02e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CACC6C88-8C4F-61FF-C3CC-0A82A0E0A9B2}"/>
            </a:ext>
          </a:extLst>
        </p:cNvPr>
        <p:cNvGrpSpPr/>
        <p:nvPr/>
      </p:nvGrpSpPr>
      <p:grpSpPr>
        <a:xfrm>
          <a:off x="0" y="0"/>
          <a:ext cx="0" cy="0"/>
          <a:chOff x="0" y="0"/>
          <a:chExt cx="0" cy="0"/>
        </a:xfrm>
      </p:grpSpPr>
      <p:sp>
        <p:nvSpPr>
          <p:cNvPr id="60" name="Google Shape;60;p:notes">
            <a:extLst>
              <a:ext uri="{FF2B5EF4-FFF2-40B4-BE49-F238E27FC236}">
                <a16:creationId xmlns:a16="http://schemas.microsoft.com/office/drawing/2014/main" id="{8E0DC308-4FF1-D515-740F-F05F969AD9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a:extLst>
              <a:ext uri="{FF2B5EF4-FFF2-40B4-BE49-F238E27FC236}">
                <a16:creationId xmlns:a16="http://schemas.microsoft.com/office/drawing/2014/main" id="{070401BB-4F01-B3D9-E5FB-61D346DE79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74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c849db5877_0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849db5877_0_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8f2c1e02e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8f2c1e02e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8f2c1e02ea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8f2c1e02e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630600" y="961275"/>
            <a:ext cx="7893000" cy="1029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Capstone Project</a:t>
            </a:r>
            <a:endParaRPr/>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a:t>Final Presentation</a:t>
            </a:r>
            <a:endParaRPr/>
          </a:p>
          <a:p>
            <a:pPr marL="0" lvl="0" indent="0" algn="ctr" rtl="0">
              <a:spcBef>
                <a:spcPts val="0"/>
              </a:spcBef>
              <a:spcAft>
                <a:spcPts val="0"/>
              </a:spcAft>
              <a:buNone/>
            </a:pPr>
            <a:r>
              <a:rPr lang="en"/>
              <a:t>By Zero to Hero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lnSpc>
                <a:spcPct val="115000"/>
              </a:lnSpc>
              <a:spcBef>
                <a:spcPts val="0"/>
              </a:spcBef>
              <a:spcAft>
                <a:spcPts val="0"/>
              </a:spcAft>
              <a:buNone/>
            </a:pPr>
            <a:r>
              <a:rPr lang="en" sz="2000">
                <a:solidFill>
                  <a:srgbClr val="FFFFFF"/>
                </a:solidFill>
                <a:latin typeface="Times New Roman"/>
                <a:ea typeface="Times New Roman"/>
                <a:cs typeface="Times New Roman"/>
                <a:sym typeface="Times New Roman"/>
              </a:rPr>
              <a:t>Non-Functional (demo)</a:t>
            </a:r>
            <a:endParaRPr/>
          </a:p>
        </p:txBody>
      </p:sp>
      <p:sp>
        <p:nvSpPr>
          <p:cNvPr id="120" name="Google Shape;120;p22"/>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2" name="non-functional.mp4">
            <a:hlinkClick r:id="" action="ppaction://media"/>
            <a:extLst>
              <a:ext uri="{FF2B5EF4-FFF2-40B4-BE49-F238E27FC236}">
                <a16:creationId xmlns:a16="http://schemas.microsoft.com/office/drawing/2014/main" id="{FBD08D15-2382-0607-C987-777035161CE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2949" y="1014923"/>
            <a:ext cx="7339693" cy="41285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400">
                <a:solidFill>
                  <a:srgbClr val="FFFFFF"/>
                </a:solidFill>
              </a:rPr>
              <a:t>Non-Functional (demo)</a:t>
            </a:r>
            <a:endParaRPr/>
          </a:p>
        </p:txBody>
      </p:sp>
      <p:sp>
        <p:nvSpPr>
          <p:cNvPr id="126" name="Google Shape;126;p23"/>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7" name="Google Shape;127;p23"/>
          <p:cNvPicPr preferRelativeResize="0"/>
          <p:nvPr/>
        </p:nvPicPr>
        <p:blipFill>
          <a:blip r:embed="rId3">
            <a:alphaModFix/>
          </a:blip>
          <a:stretch>
            <a:fillRect/>
          </a:stretch>
        </p:blipFill>
        <p:spPr>
          <a:xfrm>
            <a:off x="655437" y="1144125"/>
            <a:ext cx="7833135" cy="342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p:nvPr/>
        </p:nvSpPr>
        <p:spPr>
          <a:xfrm>
            <a:off x="349975" y="243925"/>
            <a:ext cx="7149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solidFill>
                  <a:srgbClr val="FFFF00"/>
                </a:solidFill>
              </a:rPr>
              <a:t>Test management tools</a:t>
            </a:r>
            <a:endParaRPr/>
          </a:p>
        </p:txBody>
      </p:sp>
      <p:sp>
        <p:nvSpPr>
          <p:cNvPr id="133" name="Google Shape;133;p24"/>
          <p:cNvSpPr txBox="1"/>
          <p:nvPr/>
        </p:nvSpPr>
        <p:spPr>
          <a:xfrm>
            <a:off x="235425" y="1304425"/>
            <a:ext cx="8558400" cy="35253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1200"/>
              </a:spcBef>
              <a:spcAft>
                <a:spcPts val="0"/>
              </a:spcAft>
              <a:buNone/>
            </a:pPr>
            <a:r>
              <a:rPr lang="en" sz="2000">
                <a:solidFill>
                  <a:srgbClr val="FFEB38"/>
                </a:solidFill>
                <a:latin typeface="Roboto"/>
                <a:ea typeface="Roboto"/>
                <a:cs typeface="Roboto"/>
                <a:sym typeface="Roboto"/>
              </a:rPr>
              <a:t>Microsoft Office Suite</a:t>
            </a:r>
            <a:endParaRPr sz="2000">
              <a:solidFill>
                <a:srgbClr val="FFEB38"/>
              </a:solidFill>
              <a:latin typeface="Roboto"/>
              <a:ea typeface="Roboto"/>
              <a:cs typeface="Roboto"/>
              <a:sym typeface="Roboto"/>
            </a:endParaRPr>
          </a:p>
          <a:p>
            <a:pPr marL="12700" lvl="0" indent="0" algn="l" rtl="0">
              <a:lnSpc>
                <a:spcPct val="115000"/>
              </a:lnSpc>
              <a:spcBef>
                <a:spcPts val="1200"/>
              </a:spcBef>
              <a:spcAft>
                <a:spcPts val="0"/>
              </a:spcAft>
              <a:buNone/>
            </a:pPr>
            <a:r>
              <a:rPr lang="en" sz="1800">
                <a:solidFill>
                  <a:srgbClr val="FFFFFF"/>
                </a:solidFill>
                <a:latin typeface="Roboto"/>
                <a:ea typeface="Roboto"/>
                <a:cs typeface="Roboto"/>
                <a:sym typeface="Roboto"/>
              </a:rPr>
              <a:t>●</a:t>
            </a:r>
            <a:r>
              <a:rPr lang="en" sz="1600">
                <a:solidFill>
                  <a:srgbClr val="FFFFFF"/>
                </a:solidFill>
                <a:latin typeface="Roboto"/>
                <a:ea typeface="Roboto"/>
                <a:cs typeface="Roboto"/>
                <a:sym typeface="Roboto"/>
              </a:rPr>
              <a:t>MS Project – To create plan , manage team and track project and generate reports</a:t>
            </a:r>
            <a:endParaRPr sz="1600">
              <a:solidFill>
                <a:srgbClr val="FFFFFF"/>
              </a:solidFill>
              <a:latin typeface="Roboto"/>
              <a:ea typeface="Roboto"/>
              <a:cs typeface="Roboto"/>
              <a:sym typeface="Roboto"/>
            </a:endParaRPr>
          </a:p>
          <a:p>
            <a:pPr marL="12700" lvl="0" indent="0" algn="l" rtl="0">
              <a:lnSpc>
                <a:spcPct val="115000"/>
              </a:lnSpc>
              <a:spcBef>
                <a:spcPts val="1200"/>
              </a:spcBef>
              <a:spcAft>
                <a:spcPts val="0"/>
              </a:spcAft>
              <a:buNone/>
            </a:pPr>
            <a:r>
              <a:rPr lang="en" sz="1800">
                <a:solidFill>
                  <a:srgbClr val="FFFFFF"/>
                </a:solidFill>
                <a:latin typeface="Roboto"/>
                <a:ea typeface="Roboto"/>
                <a:cs typeface="Roboto"/>
                <a:sym typeface="Roboto"/>
              </a:rPr>
              <a:t>●</a:t>
            </a:r>
            <a:r>
              <a:rPr lang="en" sz="1600">
                <a:solidFill>
                  <a:srgbClr val="FFFFFF"/>
                </a:solidFill>
                <a:latin typeface="Roboto"/>
                <a:ea typeface="Roboto"/>
                <a:cs typeface="Roboto"/>
                <a:sym typeface="Roboto"/>
              </a:rPr>
              <a:t>MS Word, MS Excel, MS Powerpoint – To create documents, analyzing  test data and for prsentation</a:t>
            </a:r>
            <a:r>
              <a:rPr lang="en" sz="1800">
                <a:solidFill>
                  <a:srgbClr val="FFFFFF"/>
                </a:solidFill>
                <a:latin typeface="Roboto"/>
                <a:ea typeface="Roboto"/>
                <a:cs typeface="Roboto"/>
                <a:sym typeface="Roboto"/>
              </a:rPr>
              <a:t>.</a:t>
            </a:r>
            <a:endParaRPr sz="1800">
              <a:solidFill>
                <a:srgbClr val="FFFFFF"/>
              </a:solidFill>
              <a:latin typeface="Roboto"/>
              <a:ea typeface="Roboto"/>
              <a:cs typeface="Roboto"/>
              <a:sym typeface="Roboto"/>
            </a:endParaRPr>
          </a:p>
          <a:p>
            <a:pPr marL="114300" lvl="0" indent="0" algn="l" rtl="0">
              <a:lnSpc>
                <a:spcPct val="115000"/>
              </a:lnSpc>
              <a:spcBef>
                <a:spcPts val="1200"/>
              </a:spcBef>
              <a:spcAft>
                <a:spcPts val="0"/>
              </a:spcAft>
              <a:buNone/>
            </a:pPr>
            <a:r>
              <a:rPr lang="en" sz="2000">
                <a:solidFill>
                  <a:srgbClr val="FFEB38"/>
                </a:solidFill>
                <a:latin typeface="Roboto"/>
                <a:ea typeface="Roboto"/>
                <a:cs typeface="Roboto"/>
                <a:sym typeface="Roboto"/>
              </a:rPr>
              <a:t>Google Workspace</a:t>
            </a:r>
            <a:endParaRPr sz="2000">
              <a:solidFill>
                <a:srgbClr val="FFEB38"/>
              </a:solidFill>
              <a:latin typeface="Roboto"/>
              <a:ea typeface="Roboto"/>
              <a:cs typeface="Roboto"/>
              <a:sym typeface="Roboto"/>
            </a:endParaRPr>
          </a:p>
          <a:p>
            <a:pPr marL="12700" lvl="0" indent="0" algn="l" rtl="0">
              <a:lnSpc>
                <a:spcPct val="115000"/>
              </a:lnSpc>
              <a:spcBef>
                <a:spcPts val="1200"/>
              </a:spcBef>
              <a:spcAft>
                <a:spcPts val="0"/>
              </a:spcAft>
              <a:buNone/>
            </a:pPr>
            <a:r>
              <a:rPr lang="en" sz="1800">
                <a:solidFill>
                  <a:srgbClr val="FFFFFF"/>
                </a:solidFill>
                <a:latin typeface="Roboto"/>
                <a:ea typeface="Roboto"/>
                <a:cs typeface="Roboto"/>
                <a:sym typeface="Roboto"/>
              </a:rPr>
              <a:t>●Google doc, sheets ,slides -   To work collaboratively and synchronously online as a team to create test documents,  test sheets and presentation for project. </a:t>
            </a:r>
            <a:endParaRPr sz="1800">
              <a:solidFill>
                <a:srgbClr val="FFFFFF"/>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139400"/>
            <a:ext cx="8520600" cy="645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000" b="0">
                <a:solidFill>
                  <a:srgbClr val="FFFF00"/>
                </a:solidFill>
                <a:latin typeface="Arial"/>
                <a:ea typeface="Arial"/>
                <a:cs typeface="Arial"/>
                <a:sym typeface="Arial"/>
              </a:rPr>
              <a:t>Test management tools </a:t>
            </a:r>
            <a:endParaRPr/>
          </a:p>
        </p:txBody>
      </p:sp>
      <p:sp>
        <p:nvSpPr>
          <p:cNvPr id="139" name="Google Shape;139;p25"/>
          <p:cNvSpPr txBox="1">
            <a:spLocks noGrp="1"/>
          </p:cNvSpPr>
          <p:nvPr>
            <p:ph type="body" idx="1"/>
          </p:nvPr>
        </p:nvSpPr>
        <p:spPr>
          <a:xfrm>
            <a:off x="311700" y="784400"/>
            <a:ext cx="8520600" cy="37842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a:solidFill>
                  <a:srgbClr val="FFEB38"/>
                </a:solidFill>
                <a:latin typeface="Roboto"/>
                <a:ea typeface="Roboto"/>
                <a:cs typeface="Roboto"/>
                <a:sym typeface="Roboto"/>
              </a:rPr>
              <a:t>IAD logs - Issues</a:t>
            </a:r>
            <a:endParaRPr>
              <a:solidFill>
                <a:srgbClr val="FFEB38"/>
              </a:solidFill>
              <a:latin typeface="Roboto"/>
              <a:ea typeface="Roboto"/>
              <a:cs typeface="Roboto"/>
              <a:sym typeface="Roboto"/>
            </a:endParaRPr>
          </a:p>
          <a:p>
            <a:pPr marL="0" lvl="0" indent="0" algn="l" rtl="0">
              <a:spcBef>
                <a:spcPts val="0"/>
              </a:spcBef>
              <a:spcAft>
                <a:spcPts val="1200"/>
              </a:spcAft>
              <a:buNone/>
            </a:pPr>
            <a:endParaRPr/>
          </a:p>
        </p:txBody>
      </p:sp>
      <p:pic>
        <p:nvPicPr>
          <p:cNvPr id="140" name="Google Shape;140;p25"/>
          <p:cNvPicPr preferRelativeResize="0"/>
          <p:nvPr/>
        </p:nvPicPr>
        <p:blipFill>
          <a:blip r:embed="rId3">
            <a:alphaModFix/>
          </a:blip>
          <a:stretch>
            <a:fillRect/>
          </a:stretch>
        </p:blipFill>
        <p:spPr>
          <a:xfrm>
            <a:off x="311700" y="1334525"/>
            <a:ext cx="8399274" cy="3611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311700" y="107600"/>
            <a:ext cx="8520600" cy="645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000" b="0">
                <a:solidFill>
                  <a:srgbClr val="FFFF00"/>
                </a:solidFill>
                <a:latin typeface="Arial"/>
                <a:ea typeface="Arial"/>
                <a:cs typeface="Arial"/>
                <a:sym typeface="Arial"/>
              </a:rPr>
              <a:t>Test management tools</a:t>
            </a:r>
            <a:endParaRPr/>
          </a:p>
        </p:txBody>
      </p:sp>
      <p:sp>
        <p:nvSpPr>
          <p:cNvPr id="146" name="Google Shape;146;p26"/>
          <p:cNvSpPr txBox="1">
            <a:spLocks noGrp="1"/>
          </p:cNvSpPr>
          <p:nvPr>
            <p:ph type="body" idx="1"/>
          </p:nvPr>
        </p:nvSpPr>
        <p:spPr>
          <a:xfrm>
            <a:off x="311700" y="752600"/>
            <a:ext cx="8520600" cy="3816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FFEB38"/>
                </a:solidFill>
                <a:latin typeface="Roboto"/>
                <a:ea typeface="Roboto"/>
                <a:cs typeface="Roboto"/>
                <a:sym typeface="Roboto"/>
              </a:rPr>
              <a:t>IAD logs – Actions</a:t>
            </a:r>
            <a:endParaRPr>
              <a:solidFill>
                <a:srgbClr val="FFEB38"/>
              </a:solidFill>
              <a:latin typeface="Roboto"/>
              <a:ea typeface="Roboto"/>
              <a:cs typeface="Roboto"/>
              <a:sym typeface="Roboto"/>
            </a:endParaRPr>
          </a:p>
          <a:p>
            <a:pPr marL="0" lvl="0" indent="0" algn="l" rtl="0">
              <a:spcBef>
                <a:spcPts val="1200"/>
              </a:spcBef>
              <a:spcAft>
                <a:spcPts val="1200"/>
              </a:spcAft>
              <a:buNone/>
            </a:pPr>
            <a:endParaRPr>
              <a:solidFill>
                <a:srgbClr val="FFEB38"/>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268263" y="1513300"/>
            <a:ext cx="8607476" cy="2944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title"/>
          </p:nvPr>
        </p:nvSpPr>
        <p:spPr>
          <a:xfrm>
            <a:off x="311700" y="133425"/>
            <a:ext cx="8520600" cy="645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000" b="0">
                <a:solidFill>
                  <a:srgbClr val="FFFF00"/>
                </a:solidFill>
                <a:latin typeface="Arial"/>
                <a:ea typeface="Arial"/>
                <a:cs typeface="Arial"/>
                <a:sym typeface="Arial"/>
              </a:rPr>
              <a:t>Test management tools</a:t>
            </a:r>
            <a:endParaRPr/>
          </a:p>
        </p:txBody>
      </p:sp>
      <p:sp>
        <p:nvSpPr>
          <p:cNvPr id="153" name="Google Shape;153;p27"/>
          <p:cNvSpPr txBox="1">
            <a:spLocks noGrp="1"/>
          </p:cNvSpPr>
          <p:nvPr>
            <p:ph type="body" idx="1"/>
          </p:nvPr>
        </p:nvSpPr>
        <p:spPr>
          <a:xfrm>
            <a:off x="140000" y="704175"/>
            <a:ext cx="8802300" cy="41679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a:solidFill>
                  <a:srgbClr val="FFEB38"/>
                </a:solidFill>
                <a:latin typeface="Roboto"/>
                <a:ea typeface="Roboto"/>
                <a:cs typeface="Roboto"/>
                <a:sym typeface="Roboto"/>
              </a:rPr>
              <a:t>   IAD logs -Decision</a:t>
            </a:r>
            <a:endParaRPr>
              <a:solidFill>
                <a:srgbClr val="FFEB38"/>
              </a:solidFill>
              <a:latin typeface="Roboto"/>
              <a:ea typeface="Roboto"/>
              <a:cs typeface="Roboto"/>
              <a:sym typeface="Roboto"/>
            </a:endParaRPr>
          </a:p>
          <a:p>
            <a:pPr marL="0" lvl="0" indent="0" algn="l" rtl="0">
              <a:spcBef>
                <a:spcPts val="0"/>
              </a:spcBef>
              <a:spcAft>
                <a:spcPts val="1200"/>
              </a:spcAft>
              <a:buNone/>
            </a:pPr>
            <a:endParaRPr/>
          </a:p>
        </p:txBody>
      </p:sp>
      <p:pic>
        <p:nvPicPr>
          <p:cNvPr id="154" name="Google Shape;154;p27"/>
          <p:cNvPicPr preferRelativeResize="0"/>
          <p:nvPr/>
        </p:nvPicPr>
        <p:blipFill>
          <a:blip r:embed="rId3">
            <a:alphaModFix/>
          </a:blip>
          <a:stretch>
            <a:fillRect/>
          </a:stretch>
        </p:blipFill>
        <p:spPr>
          <a:xfrm>
            <a:off x="256650" y="1584400"/>
            <a:ext cx="8337700" cy="2831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376600" y="165225"/>
            <a:ext cx="8520600" cy="645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000" b="0">
                <a:solidFill>
                  <a:srgbClr val="FFFF00"/>
                </a:solidFill>
                <a:latin typeface="Arial"/>
                <a:ea typeface="Arial"/>
                <a:cs typeface="Arial"/>
                <a:sym typeface="Arial"/>
              </a:rPr>
              <a:t>Test management tools</a:t>
            </a:r>
            <a:endParaRPr/>
          </a:p>
        </p:txBody>
      </p:sp>
      <p:sp>
        <p:nvSpPr>
          <p:cNvPr id="160" name="Google Shape;160;p28"/>
          <p:cNvSpPr txBox="1">
            <a:spLocks noGrp="1"/>
          </p:cNvSpPr>
          <p:nvPr>
            <p:ph type="body" idx="1"/>
          </p:nvPr>
        </p:nvSpPr>
        <p:spPr>
          <a:xfrm>
            <a:off x="311700" y="810225"/>
            <a:ext cx="8520600" cy="375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FFEB38"/>
                </a:solidFill>
                <a:latin typeface="Roboto"/>
                <a:ea typeface="Roboto"/>
                <a:cs typeface="Roboto"/>
                <a:sym typeface="Roboto"/>
              </a:rPr>
              <a:t>JIRA</a:t>
            </a:r>
            <a:endParaRPr>
              <a:solidFill>
                <a:srgbClr val="FFEB38"/>
              </a:solidFill>
              <a:latin typeface="Roboto"/>
              <a:ea typeface="Roboto"/>
              <a:cs typeface="Roboto"/>
              <a:sym typeface="Roboto"/>
            </a:endParaRPr>
          </a:p>
          <a:p>
            <a:pPr marL="0" lvl="0" indent="0" algn="l" rtl="0">
              <a:spcBef>
                <a:spcPts val="1200"/>
              </a:spcBef>
              <a:spcAft>
                <a:spcPts val="1200"/>
              </a:spcAft>
              <a:buNone/>
            </a:pPr>
            <a:endParaRPr>
              <a:solidFill>
                <a:srgbClr val="FFEB38"/>
              </a:solidFill>
              <a:latin typeface="Roboto"/>
              <a:ea typeface="Roboto"/>
              <a:cs typeface="Roboto"/>
              <a:sym typeface="Roboto"/>
            </a:endParaRPr>
          </a:p>
        </p:txBody>
      </p:sp>
      <p:pic>
        <p:nvPicPr>
          <p:cNvPr id="161" name="Google Shape;161;p28"/>
          <p:cNvPicPr preferRelativeResize="0"/>
          <p:nvPr/>
        </p:nvPicPr>
        <p:blipFill>
          <a:blip r:embed="rId3">
            <a:alphaModFix/>
          </a:blip>
          <a:stretch>
            <a:fillRect/>
          </a:stretch>
        </p:blipFill>
        <p:spPr>
          <a:xfrm>
            <a:off x="376600" y="1247100"/>
            <a:ext cx="8390799" cy="3752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xfrm>
            <a:off x="311700" y="404550"/>
            <a:ext cx="8520600" cy="645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000" b="0">
                <a:solidFill>
                  <a:srgbClr val="FFFF00"/>
                </a:solidFill>
                <a:latin typeface="Arial"/>
                <a:ea typeface="Arial"/>
                <a:cs typeface="Arial"/>
                <a:sym typeface="Arial"/>
              </a:rPr>
              <a:t>Overall testing report by business areas </a:t>
            </a:r>
            <a:endParaRPr/>
          </a:p>
        </p:txBody>
      </p:sp>
      <p:sp>
        <p:nvSpPr>
          <p:cNvPr id="167" name="Google Shape;167;p2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12700" lvl="0" indent="0" algn="l" rtl="0">
              <a:lnSpc>
                <a:spcPct val="115000"/>
              </a:lnSpc>
              <a:spcBef>
                <a:spcPts val="0"/>
              </a:spcBef>
              <a:spcAft>
                <a:spcPts val="0"/>
              </a:spcAft>
              <a:buNone/>
            </a:pPr>
            <a:r>
              <a:rPr lang="en">
                <a:solidFill>
                  <a:srgbClr val="FFFFFF"/>
                </a:solidFill>
                <a:latin typeface="Roboto"/>
                <a:ea typeface="Roboto"/>
                <a:cs typeface="Roboto"/>
                <a:sym typeface="Roboto"/>
              </a:rPr>
              <a:t>●An Overall testing report by business areas provides a summary of testing activities and its results for TravelApp  Web application Project.</a:t>
            </a:r>
            <a:endParaRPr>
              <a:solidFill>
                <a:srgbClr val="FFFFFF"/>
              </a:solidFill>
              <a:latin typeface="Roboto"/>
              <a:ea typeface="Roboto"/>
              <a:cs typeface="Roboto"/>
              <a:sym typeface="Roboto"/>
            </a:endParaRPr>
          </a:p>
          <a:p>
            <a:pPr marL="12700" lvl="0" indent="0" algn="l" rtl="0">
              <a:lnSpc>
                <a:spcPct val="115000"/>
              </a:lnSpc>
              <a:spcBef>
                <a:spcPts val="0"/>
              </a:spcBef>
              <a:spcAft>
                <a:spcPts val="0"/>
              </a:spcAft>
              <a:buNone/>
            </a:pPr>
            <a:endParaRPr>
              <a:solidFill>
                <a:srgbClr val="FFFFFF"/>
              </a:solidFill>
              <a:latin typeface="Roboto"/>
              <a:ea typeface="Roboto"/>
              <a:cs typeface="Roboto"/>
              <a:sym typeface="Roboto"/>
            </a:endParaRPr>
          </a:p>
          <a:p>
            <a:pPr marL="12700" lvl="0" indent="0" algn="l" rtl="0">
              <a:lnSpc>
                <a:spcPct val="115000"/>
              </a:lnSpc>
              <a:spcBef>
                <a:spcPts val="0"/>
              </a:spcBef>
              <a:spcAft>
                <a:spcPts val="0"/>
              </a:spcAft>
              <a:buNone/>
            </a:pPr>
            <a:r>
              <a:rPr lang="en">
                <a:solidFill>
                  <a:srgbClr val="FFFFFF"/>
                </a:solidFill>
                <a:latin typeface="Roboto"/>
                <a:ea typeface="Roboto"/>
                <a:cs typeface="Roboto"/>
                <a:sym typeface="Roboto"/>
              </a:rPr>
              <a:t>●It provides the insight into the test data and its results for its functional non functional areas of the project .</a:t>
            </a:r>
            <a:endParaRPr>
              <a:solidFill>
                <a:srgbClr val="FFFFFF"/>
              </a:solidFill>
              <a:latin typeface="Roboto"/>
              <a:ea typeface="Roboto"/>
              <a:cs typeface="Roboto"/>
              <a:sym typeface="Roboto"/>
            </a:endParaRPr>
          </a:p>
          <a:p>
            <a:pPr marL="0" lvl="0" indent="0" algn="l" rtl="0">
              <a:spcBef>
                <a:spcPts val="0"/>
              </a:spcBef>
              <a:spcAft>
                <a:spcPts val="12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000" b="0">
                <a:solidFill>
                  <a:srgbClr val="FFFF00"/>
                </a:solidFill>
                <a:latin typeface="Arial"/>
                <a:ea typeface="Arial"/>
                <a:cs typeface="Arial"/>
                <a:sym typeface="Arial"/>
              </a:rPr>
              <a:t>Overall testing report by business areas</a:t>
            </a:r>
            <a:endParaRPr/>
          </a:p>
        </p:txBody>
      </p:sp>
      <p:sp>
        <p:nvSpPr>
          <p:cNvPr id="173" name="Google Shape;173;p3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4" name="Google Shape;174;p30"/>
          <p:cNvPicPr preferRelativeResize="0"/>
          <p:nvPr/>
        </p:nvPicPr>
        <p:blipFill>
          <a:blip r:embed="rId3">
            <a:alphaModFix/>
          </a:blip>
          <a:stretch>
            <a:fillRect/>
          </a:stretch>
        </p:blipFill>
        <p:spPr>
          <a:xfrm>
            <a:off x="229850" y="1017725"/>
            <a:ext cx="8520600" cy="3800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000" b="0">
                <a:solidFill>
                  <a:srgbClr val="FFFF00"/>
                </a:solidFill>
                <a:latin typeface="Arial"/>
                <a:ea typeface="Arial"/>
                <a:cs typeface="Arial"/>
                <a:sym typeface="Arial"/>
              </a:rPr>
              <a:t>Overall testing report by business areas</a:t>
            </a:r>
            <a:endParaRPr/>
          </a:p>
        </p:txBody>
      </p:sp>
      <p:sp>
        <p:nvSpPr>
          <p:cNvPr id="180" name="Google Shape;180;p31"/>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1" name="Google Shape;181;p31"/>
          <p:cNvPicPr preferRelativeResize="0"/>
          <p:nvPr/>
        </p:nvPicPr>
        <p:blipFill>
          <a:blip r:embed="rId3">
            <a:alphaModFix/>
          </a:blip>
          <a:stretch>
            <a:fillRect/>
          </a:stretch>
        </p:blipFill>
        <p:spPr>
          <a:xfrm>
            <a:off x="311700" y="1022850"/>
            <a:ext cx="8314625" cy="3940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About AUT - TravelApp</a:t>
            </a:r>
            <a:endParaRPr/>
          </a:p>
        </p:txBody>
      </p:sp>
      <p:sp>
        <p:nvSpPr>
          <p:cNvPr id="70" name="Google Shape;70;p1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A travel and tourism management system.</a:t>
            </a:r>
            <a:endParaRPr/>
          </a:p>
          <a:p>
            <a:pPr marL="457200" lvl="0" indent="-342900" algn="l" rtl="0">
              <a:spcBef>
                <a:spcPts val="0"/>
              </a:spcBef>
              <a:spcAft>
                <a:spcPts val="0"/>
              </a:spcAft>
              <a:buSzPts val="1800"/>
              <a:buChar char="●"/>
            </a:pPr>
            <a:endParaRPr/>
          </a:p>
          <a:p>
            <a:pPr marL="457200" lvl="0" indent="-342900" algn="l" rtl="0">
              <a:spcBef>
                <a:spcPts val="0"/>
              </a:spcBef>
              <a:spcAft>
                <a:spcPts val="0"/>
              </a:spcAft>
              <a:buSzPts val="1800"/>
              <a:buChar char="●"/>
            </a:pPr>
            <a:r>
              <a:rPr lang="en"/>
              <a:t>Five modules: administrator module, travels module, routes module, reservations module and feedback module</a:t>
            </a:r>
            <a:endParaRPr/>
          </a:p>
          <a:p>
            <a:pPr marL="457200" lvl="0" indent="-342900" algn="l" rtl="0">
              <a:spcBef>
                <a:spcPts val="0"/>
              </a:spcBef>
              <a:spcAft>
                <a:spcPts val="0"/>
              </a:spcAft>
              <a:buSzPts val="1800"/>
              <a:buChar char="●"/>
            </a:pPr>
            <a:endParaRPr/>
          </a:p>
          <a:p>
            <a:pPr marL="457200" lvl="0" indent="-342900" algn="l" rtl="0">
              <a:spcBef>
                <a:spcPts val="0"/>
              </a:spcBef>
              <a:spcAft>
                <a:spcPts val="0"/>
              </a:spcAft>
              <a:buSzPts val="1800"/>
              <a:buChar char="●"/>
            </a:pPr>
            <a:r>
              <a:rPr lang="en"/>
              <a:t>Software: </a:t>
            </a:r>
            <a:endParaRPr/>
          </a:p>
          <a:p>
            <a:pPr marL="457200" lvl="0" indent="-342900" algn="l" rtl="0">
              <a:spcBef>
                <a:spcPts val="0"/>
              </a:spcBef>
              <a:spcAft>
                <a:spcPts val="0"/>
              </a:spcAft>
              <a:buSzPts val="1800"/>
              <a:buChar char="●"/>
            </a:pPr>
            <a:r>
              <a:rPr lang="en"/>
              <a:t>Technology: Java and J2ee</a:t>
            </a:r>
            <a:endParaRPr/>
          </a:p>
          <a:p>
            <a:pPr marL="457200" lvl="0" indent="-342900" algn="l" rtl="0">
              <a:spcBef>
                <a:spcPts val="0"/>
              </a:spcBef>
              <a:spcAft>
                <a:spcPts val="0"/>
              </a:spcAft>
              <a:buSzPts val="1800"/>
              <a:buChar char="●"/>
            </a:pPr>
            <a:r>
              <a:rPr lang="en"/>
              <a:t>Web Technologies: HTML, JavaScript, CSS</a:t>
            </a:r>
            <a:endParaRPr/>
          </a:p>
          <a:p>
            <a:pPr marL="457200" lvl="0" indent="-342900" algn="l" rtl="0">
              <a:spcBef>
                <a:spcPts val="0"/>
              </a:spcBef>
              <a:spcAft>
                <a:spcPts val="0"/>
              </a:spcAft>
              <a:buSzPts val="1800"/>
              <a:buChar char="●"/>
            </a:pPr>
            <a:r>
              <a:rPr lang="en"/>
              <a:t>Web Server: Tomcat</a:t>
            </a:r>
            <a:endParaRPr/>
          </a:p>
          <a:p>
            <a:pPr marL="457200" lvl="0" indent="-342900" algn="l" rtl="0">
              <a:spcBef>
                <a:spcPts val="0"/>
              </a:spcBef>
              <a:spcAft>
                <a:spcPts val="0"/>
              </a:spcAft>
              <a:buSzPts val="1800"/>
              <a:buChar char="●"/>
            </a:pPr>
            <a:r>
              <a:rPr lang="en"/>
              <a:t>Database: MySQL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000" b="0">
                <a:solidFill>
                  <a:srgbClr val="FFFF00"/>
                </a:solidFill>
                <a:latin typeface="Arial"/>
                <a:ea typeface="Arial"/>
                <a:cs typeface="Arial"/>
                <a:sym typeface="Arial"/>
              </a:rPr>
              <a:t>Overall testing report by business areas</a:t>
            </a:r>
            <a:endParaRPr/>
          </a:p>
        </p:txBody>
      </p:sp>
      <p:sp>
        <p:nvSpPr>
          <p:cNvPr id="187" name="Google Shape;187;p32"/>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8" name="Google Shape;188;p32"/>
          <p:cNvPicPr preferRelativeResize="0"/>
          <p:nvPr/>
        </p:nvPicPr>
        <p:blipFill>
          <a:blip r:embed="rId3">
            <a:alphaModFix/>
          </a:blip>
          <a:stretch>
            <a:fillRect/>
          </a:stretch>
        </p:blipFill>
        <p:spPr>
          <a:xfrm>
            <a:off x="258838" y="1376625"/>
            <a:ext cx="8626324" cy="3233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ctrTitle"/>
          </p:nvPr>
        </p:nvSpPr>
        <p:spPr>
          <a:xfrm>
            <a:off x="1771775" y="660350"/>
            <a:ext cx="5783400" cy="1092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Show examples of captured test results. </a:t>
            </a:r>
            <a:endParaRPr/>
          </a:p>
        </p:txBody>
      </p:sp>
      <p:sp>
        <p:nvSpPr>
          <p:cNvPr id="194" name="Google Shape;194;p33"/>
          <p:cNvSpPr txBox="1">
            <a:spLocks noGrp="1"/>
          </p:cNvSpPr>
          <p:nvPr>
            <p:ph type="subTitle" idx="1"/>
          </p:nvPr>
        </p:nvSpPr>
        <p:spPr>
          <a:xfrm>
            <a:off x="1536950" y="1976075"/>
            <a:ext cx="5926800" cy="2439600"/>
          </a:xfrm>
          <a:prstGeom prst="rect">
            <a:avLst/>
          </a:prstGeom>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a:solidFill>
                  <a:schemeClr val="dk1"/>
                </a:solidFill>
                <a:latin typeface="Arial"/>
                <a:ea typeface="Arial"/>
                <a:cs typeface="Arial"/>
                <a:sym typeface="Arial"/>
              </a:rPr>
              <a:t>View routes pickup point verification</a:t>
            </a:r>
            <a:endParaRPr>
              <a:solidFill>
                <a:schemeClr val="dk1"/>
              </a:solidFill>
              <a:latin typeface="Arial"/>
              <a:ea typeface="Arial"/>
              <a:cs typeface="Arial"/>
              <a:sym typeface="Arial"/>
            </a:endParaRPr>
          </a:p>
          <a:p>
            <a:pPr marL="0" lvl="0" indent="-228600" algn="l" rtl="0">
              <a:lnSpc>
                <a:spcPct val="115000"/>
              </a:lnSpc>
              <a:spcBef>
                <a:spcPts val="1200"/>
              </a:spcBef>
              <a:spcAft>
                <a:spcPts val="1200"/>
              </a:spcAft>
              <a:buNone/>
            </a:pPr>
            <a:endParaRPr sz="12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ctrTitle"/>
          </p:nvPr>
        </p:nvSpPr>
        <p:spPr>
          <a:xfrm>
            <a:off x="1771775" y="660350"/>
            <a:ext cx="5783400" cy="1092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000" b="0">
                <a:solidFill>
                  <a:srgbClr val="FFFFFF"/>
                </a:solidFill>
                <a:latin typeface="Arial"/>
                <a:ea typeface="Arial"/>
                <a:cs typeface="Arial"/>
                <a:sym typeface="Arial"/>
              </a:rPr>
              <a:t>Walkthrough of a passing test</a:t>
            </a:r>
            <a:endParaRPr/>
          </a:p>
        </p:txBody>
      </p:sp>
      <p:sp>
        <p:nvSpPr>
          <p:cNvPr id="200" name="Google Shape;200;p34"/>
          <p:cNvSpPr txBox="1">
            <a:spLocks noGrp="1"/>
          </p:cNvSpPr>
          <p:nvPr>
            <p:ph type="subTitle" idx="1"/>
          </p:nvPr>
        </p:nvSpPr>
        <p:spPr>
          <a:xfrm>
            <a:off x="1536950" y="1976075"/>
            <a:ext cx="5926800" cy="2439600"/>
          </a:xfrm>
          <a:prstGeom prst="rect">
            <a:avLst/>
          </a:prstGeom>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a:solidFill>
                  <a:schemeClr val="dk1"/>
                </a:solidFill>
                <a:latin typeface="Arial"/>
                <a:ea typeface="Arial"/>
                <a:cs typeface="Arial"/>
                <a:sym typeface="Arial"/>
              </a:rPr>
              <a:t>View routes pickup point verification</a:t>
            </a:r>
            <a:endParaRPr>
              <a:solidFill>
                <a:schemeClr val="dk1"/>
              </a:solidFill>
              <a:latin typeface="Arial"/>
              <a:ea typeface="Arial"/>
              <a:cs typeface="Arial"/>
              <a:sym typeface="Arial"/>
            </a:endParaRPr>
          </a:p>
          <a:p>
            <a:pPr marL="0" lvl="0" indent="-228600" algn="l" rtl="0">
              <a:lnSpc>
                <a:spcPct val="115000"/>
              </a:lnSpc>
              <a:spcBef>
                <a:spcPts val="1200"/>
              </a:spcBef>
              <a:spcAft>
                <a:spcPts val="1200"/>
              </a:spcAft>
              <a:buNone/>
            </a:pPr>
            <a:endParaRPr sz="1200">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b="0">
                <a:solidFill>
                  <a:srgbClr val="FFFFFF"/>
                </a:solidFill>
                <a:latin typeface="Arial"/>
                <a:ea typeface="Arial"/>
                <a:cs typeface="Arial"/>
                <a:sym typeface="Arial"/>
              </a:rPr>
              <a:t>Code to open the application in the browser</a:t>
            </a:r>
            <a:endParaRPr/>
          </a:p>
        </p:txBody>
      </p:sp>
      <p:sp>
        <p:nvSpPr>
          <p:cNvPr id="206" name="Google Shape;206;p3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7" name="Google Shape;207;p35"/>
          <p:cNvPicPr preferRelativeResize="0"/>
          <p:nvPr/>
        </p:nvPicPr>
        <p:blipFill>
          <a:blip r:embed="rId3">
            <a:alphaModFix/>
          </a:blip>
          <a:stretch>
            <a:fillRect/>
          </a:stretch>
        </p:blipFill>
        <p:spPr>
          <a:xfrm>
            <a:off x="781050" y="1438699"/>
            <a:ext cx="8362950" cy="3150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b="0">
                <a:solidFill>
                  <a:srgbClr val="FFFFFF"/>
                </a:solidFill>
                <a:latin typeface="Arial"/>
                <a:ea typeface="Arial"/>
                <a:cs typeface="Arial"/>
                <a:sym typeface="Arial"/>
              </a:rPr>
              <a:t>Travel App opened in web browser</a:t>
            </a:r>
            <a:endParaRPr/>
          </a:p>
        </p:txBody>
      </p:sp>
      <p:sp>
        <p:nvSpPr>
          <p:cNvPr id="213" name="Google Shape;213;p3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4" name="Google Shape;214;p36"/>
          <p:cNvPicPr preferRelativeResize="0"/>
          <p:nvPr/>
        </p:nvPicPr>
        <p:blipFill>
          <a:blip r:embed="rId3">
            <a:alphaModFix/>
          </a:blip>
          <a:stretch>
            <a:fillRect/>
          </a:stretch>
        </p:blipFill>
        <p:spPr>
          <a:xfrm>
            <a:off x="748975" y="1417800"/>
            <a:ext cx="7886700" cy="3524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400" b="0">
                <a:solidFill>
                  <a:srgbClr val="FFFFFF"/>
                </a:solidFill>
                <a:latin typeface="Arial"/>
                <a:ea typeface="Arial"/>
                <a:cs typeface="Arial"/>
                <a:sym typeface="Arial"/>
              </a:rPr>
              <a:t>After clicking on user login button</a:t>
            </a:r>
            <a:endParaRPr/>
          </a:p>
        </p:txBody>
      </p:sp>
      <p:sp>
        <p:nvSpPr>
          <p:cNvPr id="220" name="Google Shape;220;p3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1" name="Google Shape;221;p37"/>
          <p:cNvPicPr preferRelativeResize="0"/>
          <p:nvPr/>
        </p:nvPicPr>
        <p:blipFill>
          <a:blip r:embed="rId3">
            <a:alphaModFix/>
          </a:blip>
          <a:stretch>
            <a:fillRect/>
          </a:stretch>
        </p:blipFill>
        <p:spPr>
          <a:xfrm>
            <a:off x="390525" y="1417800"/>
            <a:ext cx="8362950" cy="3150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400" b="0">
                <a:solidFill>
                  <a:srgbClr val="FFFFFF"/>
                </a:solidFill>
                <a:latin typeface="Arial"/>
                <a:ea typeface="Arial"/>
                <a:cs typeface="Arial"/>
                <a:sym typeface="Arial"/>
              </a:rPr>
              <a:t>User login page opened in the browser</a:t>
            </a:r>
            <a:endParaRPr/>
          </a:p>
        </p:txBody>
      </p:sp>
      <p:sp>
        <p:nvSpPr>
          <p:cNvPr id="227" name="Google Shape;227;p3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8" name="Google Shape;228;p38"/>
          <p:cNvPicPr preferRelativeResize="0"/>
          <p:nvPr/>
        </p:nvPicPr>
        <p:blipFill>
          <a:blip r:embed="rId3">
            <a:alphaModFix/>
          </a:blip>
          <a:stretch>
            <a:fillRect/>
          </a:stretch>
        </p:blipFill>
        <p:spPr>
          <a:xfrm>
            <a:off x="661975" y="1417800"/>
            <a:ext cx="7820025" cy="3150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400" b="0">
                <a:solidFill>
                  <a:srgbClr val="FFFFFF"/>
                </a:solidFill>
                <a:latin typeface="Arial"/>
                <a:ea typeface="Arial"/>
                <a:cs typeface="Arial"/>
                <a:sym typeface="Arial"/>
              </a:rPr>
              <a:t>After filling the login information</a:t>
            </a:r>
            <a:endParaRPr/>
          </a:p>
        </p:txBody>
      </p:sp>
      <p:sp>
        <p:nvSpPr>
          <p:cNvPr id="234" name="Google Shape;234;p3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5" name="Google Shape;235;p39"/>
          <p:cNvPicPr preferRelativeResize="0"/>
          <p:nvPr/>
        </p:nvPicPr>
        <p:blipFill>
          <a:blip r:embed="rId3">
            <a:alphaModFix/>
          </a:blip>
          <a:stretch>
            <a:fillRect/>
          </a:stretch>
        </p:blipFill>
        <p:spPr>
          <a:xfrm>
            <a:off x="390525" y="1417800"/>
            <a:ext cx="8362950" cy="3200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b="0">
                <a:solidFill>
                  <a:srgbClr val="FFFFFF"/>
                </a:solidFill>
                <a:latin typeface="Arial"/>
                <a:ea typeface="Arial"/>
                <a:cs typeface="Arial"/>
                <a:sym typeface="Arial"/>
              </a:rPr>
              <a:t>After filling the login information</a:t>
            </a:r>
            <a:endParaRPr/>
          </a:p>
        </p:txBody>
      </p:sp>
      <p:sp>
        <p:nvSpPr>
          <p:cNvPr id="241" name="Google Shape;241;p4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2" name="Google Shape;242;p40"/>
          <p:cNvPicPr preferRelativeResize="0"/>
          <p:nvPr/>
        </p:nvPicPr>
        <p:blipFill>
          <a:blip r:embed="rId3">
            <a:alphaModFix/>
          </a:blip>
          <a:stretch>
            <a:fillRect/>
          </a:stretch>
        </p:blipFill>
        <p:spPr>
          <a:xfrm>
            <a:off x="964650" y="1417799"/>
            <a:ext cx="7867650" cy="3095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400" b="0">
                <a:solidFill>
                  <a:srgbClr val="FFFFFF"/>
                </a:solidFill>
                <a:latin typeface="Arial"/>
                <a:ea typeface="Arial"/>
                <a:cs typeface="Arial"/>
                <a:sym typeface="Arial"/>
              </a:rPr>
              <a:t>After clicking the submit button</a:t>
            </a:r>
            <a:endParaRPr/>
          </a:p>
        </p:txBody>
      </p:sp>
      <p:sp>
        <p:nvSpPr>
          <p:cNvPr id="248" name="Google Shape;248;p41"/>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9" name="Google Shape;249;p41"/>
          <p:cNvPicPr preferRelativeResize="0"/>
          <p:nvPr/>
        </p:nvPicPr>
        <p:blipFill>
          <a:blip r:embed="rId3">
            <a:alphaModFix/>
          </a:blip>
          <a:stretch>
            <a:fillRect/>
          </a:stretch>
        </p:blipFill>
        <p:spPr>
          <a:xfrm>
            <a:off x="390525" y="1417798"/>
            <a:ext cx="8362950" cy="3150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76" name="Google Shape;76;p1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7" name="Google Shape;77;p15"/>
          <p:cNvPicPr preferRelativeResize="0"/>
          <p:nvPr/>
        </p:nvPicPr>
        <p:blipFill rotWithShape="1">
          <a:blip r:embed="rId3">
            <a:alphaModFix/>
          </a:blip>
          <a:srcRect b="5311"/>
          <a:stretch/>
        </p:blipFill>
        <p:spPr>
          <a:xfrm>
            <a:off x="596313" y="458025"/>
            <a:ext cx="7718362" cy="4111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400" b="0">
                <a:solidFill>
                  <a:srgbClr val="FFFFFF"/>
                </a:solidFill>
                <a:latin typeface="Arial"/>
                <a:ea typeface="Arial"/>
                <a:cs typeface="Arial"/>
                <a:sym typeface="Arial"/>
              </a:rPr>
              <a:t>After clicking the submit button</a:t>
            </a:r>
            <a:endParaRPr/>
          </a:p>
        </p:txBody>
      </p:sp>
      <p:sp>
        <p:nvSpPr>
          <p:cNvPr id="255" name="Google Shape;255;p42"/>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6" name="Google Shape;256;p42"/>
          <p:cNvPicPr preferRelativeResize="0"/>
          <p:nvPr/>
        </p:nvPicPr>
        <p:blipFill>
          <a:blip r:embed="rId3">
            <a:alphaModFix/>
          </a:blip>
          <a:stretch>
            <a:fillRect/>
          </a:stretch>
        </p:blipFill>
        <p:spPr>
          <a:xfrm>
            <a:off x="697625" y="1417800"/>
            <a:ext cx="8058150" cy="3162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3"/>
          <p:cNvSpPr txBox="1">
            <a:spLocks noGrp="1"/>
          </p:cNvSpPr>
          <p:nvPr>
            <p:ph type="title"/>
          </p:nvPr>
        </p:nvSpPr>
        <p:spPr>
          <a:xfrm>
            <a:off x="232875" y="342300"/>
            <a:ext cx="8520600" cy="645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b="0">
                <a:solidFill>
                  <a:srgbClr val="FFFFFF"/>
                </a:solidFill>
                <a:latin typeface="Arial"/>
                <a:ea typeface="Arial"/>
                <a:cs typeface="Arial"/>
                <a:sym typeface="Arial"/>
              </a:rPr>
              <a:t>Verified user login successfully</a:t>
            </a:r>
            <a:endParaRPr/>
          </a:p>
        </p:txBody>
      </p:sp>
      <p:sp>
        <p:nvSpPr>
          <p:cNvPr id="262" name="Google Shape;262;p43"/>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3" name="Google Shape;263;p43"/>
          <p:cNvPicPr preferRelativeResize="0"/>
          <p:nvPr/>
        </p:nvPicPr>
        <p:blipFill>
          <a:blip r:embed="rId3">
            <a:alphaModFix/>
          </a:blip>
          <a:stretch>
            <a:fillRect/>
          </a:stretch>
        </p:blipFill>
        <p:spPr>
          <a:xfrm>
            <a:off x="390525" y="1417800"/>
            <a:ext cx="8362950" cy="3150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4"/>
          <p:cNvSpPr txBox="1">
            <a:spLocks noGrp="1"/>
          </p:cNvSpPr>
          <p:nvPr>
            <p:ph type="title"/>
          </p:nvPr>
        </p:nvSpPr>
        <p:spPr>
          <a:xfrm>
            <a:off x="375413" y="1150125"/>
            <a:ext cx="8520600" cy="645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100" b="0">
                <a:solidFill>
                  <a:srgbClr val="FFFFFF"/>
                </a:solidFill>
                <a:latin typeface="Arial"/>
                <a:ea typeface="Arial"/>
                <a:cs typeface="Arial"/>
                <a:sym typeface="Arial"/>
              </a:rPr>
              <a:t>Next clicking on the ‘view routes 'button</a:t>
            </a:r>
            <a:endParaRPr/>
          </a:p>
        </p:txBody>
      </p:sp>
      <p:sp>
        <p:nvSpPr>
          <p:cNvPr id="269" name="Google Shape;269;p44"/>
          <p:cNvSpPr txBox="1">
            <a:spLocks noGrp="1"/>
          </p:cNvSpPr>
          <p:nvPr>
            <p:ph type="body" idx="1"/>
          </p:nvPr>
        </p:nvSpPr>
        <p:spPr>
          <a:xfrm>
            <a:off x="454238" y="2225625"/>
            <a:ext cx="8520600" cy="3150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0" name="Google Shape;270;p44"/>
          <p:cNvPicPr preferRelativeResize="0"/>
          <p:nvPr/>
        </p:nvPicPr>
        <p:blipFill>
          <a:blip r:embed="rId3">
            <a:alphaModFix/>
          </a:blip>
          <a:stretch>
            <a:fillRect/>
          </a:stretch>
        </p:blipFill>
        <p:spPr>
          <a:xfrm>
            <a:off x="842625" y="2225625"/>
            <a:ext cx="7743825" cy="2720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5"/>
          <p:cNvSpPr txBox="1">
            <a:spLocks noGrp="1"/>
          </p:cNvSpPr>
          <p:nvPr>
            <p:ph type="title"/>
          </p:nvPr>
        </p:nvSpPr>
        <p:spPr>
          <a:xfrm>
            <a:off x="375413" y="1150125"/>
            <a:ext cx="8520600" cy="645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b="0">
                <a:solidFill>
                  <a:srgbClr val="FFFFFF"/>
                </a:solidFill>
                <a:latin typeface="Arial"/>
                <a:ea typeface="Arial"/>
                <a:cs typeface="Arial"/>
                <a:sym typeface="Arial"/>
              </a:rPr>
              <a:t>After clicking on the ‘view routes’ button</a:t>
            </a:r>
            <a:endParaRPr/>
          </a:p>
        </p:txBody>
      </p:sp>
      <p:sp>
        <p:nvSpPr>
          <p:cNvPr id="276" name="Google Shape;276;p45"/>
          <p:cNvSpPr txBox="1">
            <a:spLocks noGrp="1"/>
          </p:cNvSpPr>
          <p:nvPr>
            <p:ph type="body" idx="1"/>
          </p:nvPr>
        </p:nvSpPr>
        <p:spPr>
          <a:xfrm>
            <a:off x="454238" y="2225625"/>
            <a:ext cx="8520600" cy="3150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7" name="Google Shape;277;p45"/>
          <p:cNvPicPr preferRelativeResize="0"/>
          <p:nvPr/>
        </p:nvPicPr>
        <p:blipFill>
          <a:blip r:embed="rId3">
            <a:alphaModFix/>
          </a:blip>
          <a:stretch>
            <a:fillRect/>
          </a:stretch>
        </p:blipFill>
        <p:spPr>
          <a:xfrm>
            <a:off x="533075" y="2225625"/>
            <a:ext cx="8362950" cy="2720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6"/>
          <p:cNvSpPr txBox="1">
            <a:spLocks noGrp="1"/>
          </p:cNvSpPr>
          <p:nvPr>
            <p:ph type="title"/>
          </p:nvPr>
        </p:nvSpPr>
        <p:spPr>
          <a:xfrm>
            <a:off x="232875" y="342300"/>
            <a:ext cx="8520600" cy="645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b="0">
                <a:solidFill>
                  <a:srgbClr val="FFFFFF"/>
                </a:solidFill>
                <a:latin typeface="Arial"/>
                <a:ea typeface="Arial"/>
                <a:cs typeface="Arial"/>
                <a:sym typeface="Arial"/>
              </a:rPr>
              <a:t>After clicking on the ‘view routes’ button</a:t>
            </a:r>
            <a:endParaRPr/>
          </a:p>
        </p:txBody>
      </p:sp>
      <p:sp>
        <p:nvSpPr>
          <p:cNvPr id="283" name="Google Shape;283;p4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4" name="Google Shape;284;p46"/>
          <p:cNvPicPr preferRelativeResize="0"/>
          <p:nvPr/>
        </p:nvPicPr>
        <p:blipFill>
          <a:blip r:embed="rId3">
            <a:alphaModFix/>
          </a:blip>
          <a:stretch>
            <a:fillRect/>
          </a:stretch>
        </p:blipFill>
        <p:spPr>
          <a:xfrm>
            <a:off x="856225" y="1417800"/>
            <a:ext cx="8153400" cy="3150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7"/>
          <p:cNvSpPr txBox="1">
            <a:spLocks noGrp="1"/>
          </p:cNvSpPr>
          <p:nvPr>
            <p:ph type="title"/>
          </p:nvPr>
        </p:nvSpPr>
        <p:spPr>
          <a:xfrm>
            <a:off x="232875" y="342300"/>
            <a:ext cx="8520600" cy="645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700" b="0">
                <a:solidFill>
                  <a:srgbClr val="FFFFFF"/>
                </a:solidFill>
                <a:latin typeface="Arial"/>
                <a:ea typeface="Arial"/>
                <a:cs typeface="Arial"/>
                <a:sym typeface="Arial"/>
              </a:rPr>
              <a:t>Before clicking the view pickup points  button</a:t>
            </a:r>
            <a:endParaRPr/>
          </a:p>
        </p:txBody>
      </p:sp>
      <p:sp>
        <p:nvSpPr>
          <p:cNvPr id="290" name="Google Shape;290;p4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1" name="Google Shape;291;p47"/>
          <p:cNvPicPr preferRelativeResize="0"/>
          <p:nvPr/>
        </p:nvPicPr>
        <p:blipFill>
          <a:blip r:embed="rId3">
            <a:alphaModFix/>
          </a:blip>
          <a:stretch>
            <a:fillRect/>
          </a:stretch>
        </p:blipFill>
        <p:spPr>
          <a:xfrm>
            <a:off x="390525" y="1417800"/>
            <a:ext cx="8362950" cy="3063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8"/>
          <p:cNvSpPr txBox="1">
            <a:spLocks noGrp="1"/>
          </p:cNvSpPr>
          <p:nvPr>
            <p:ph type="title"/>
          </p:nvPr>
        </p:nvSpPr>
        <p:spPr>
          <a:xfrm>
            <a:off x="232875" y="342300"/>
            <a:ext cx="8520600" cy="645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100" b="0">
                <a:solidFill>
                  <a:srgbClr val="FFFFFF"/>
                </a:solidFill>
                <a:latin typeface="Arial"/>
                <a:ea typeface="Arial"/>
                <a:cs typeface="Arial"/>
                <a:sym typeface="Arial"/>
              </a:rPr>
              <a:t>Before clicking the view pickup points  button</a:t>
            </a:r>
            <a:endParaRPr/>
          </a:p>
        </p:txBody>
      </p:sp>
      <p:sp>
        <p:nvSpPr>
          <p:cNvPr id="297" name="Google Shape;297;p4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8" name="Google Shape;298;p48"/>
          <p:cNvPicPr preferRelativeResize="0"/>
          <p:nvPr/>
        </p:nvPicPr>
        <p:blipFill>
          <a:blip r:embed="rId3">
            <a:alphaModFix/>
          </a:blip>
          <a:stretch>
            <a:fillRect/>
          </a:stretch>
        </p:blipFill>
        <p:spPr>
          <a:xfrm>
            <a:off x="442925" y="1417800"/>
            <a:ext cx="8258175" cy="2968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9"/>
          <p:cNvSpPr txBox="1">
            <a:spLocks noGrp="1"/>
          </p:cNvSpPr>
          <p:nvPr>
            <p:ph type="title"/>
          </p:nvPr>
        </p:nvSpPr>
        <p:spPr>
          <a:xfrm>
            <a:off x="232875" y="342300"/>
            <a:ext cx="8520600" cy="645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100" b="0">
                <a:solidFill>
                  <a:srgbClr val="FFFFFF"/>
                </a:solidFill>
                <a:latin typeface="Arial"/>
                <a:ea typeface="Arial"/>
                <a:cs typeface="Arial"/>
                <a:sym typeface="Arial"/>
              </a:rPr>
              <a:t>After clicking the view pickup points button</a:t>
            </a:r>
            <a:endParaRPr/>
          </a:p>
        </p:txBody>
      </p:sp>
      <p:sp>
        <p:nvSpPr>
          <p:cNvPr id="304" name="Google Shape;304;p4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05" name="Google Shape;305;p49"/>
          <p:cNvPicPr preferRelativeResize="0"/>
          <p:nvPr/>
        </p:nvPicPr>
        <p:blipFill>
          <a:blip r:embed="rId3">
            <a:alphaModFix/>
          </a:blip>
          <a:stretch>
            <a:fillRect/>
          </a:stretch>
        </p:blipFill>
        <p:spPr>
          <a:xfrm>
            <a:off x="504825" y="1398750"/>
            <a:ext cx="8134350" cy="3150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0"/>
          <p:cNvSpPr txBox="1">
            <a:spLocks noGrp="1"/>
          </p:cNvSpPr>
          <p:nvPr>
            <p:ph type="title"/>
          </p:nvPr>
        </p:nvSpPr>
        <p:spPr>
          <a:xfrm>
            <a:off x="232875" y="342300"/>
            <a:ext cx="8520600" cy="645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100" b="0">
                <a:solidFill>
                  <a:srgbClr val="FFFFFF"/>
                </a:solidFill>
                <a:latin typeface="Arial"/>
                <a:ea typeface="Arial"/>
                <a:cs typeface="Arial"/>
                <a:sym typeface="Arial"/>
              </a:rPr>
              <a:t>After clicking the ‘view pickup points ’ button</a:t>
            </a:r>
            <a:endParaRPr/>
          </a:p>
        </p:txBody>
      </p:sp>
      <p:sp>
        <p:nvSpPr>
          <p:cNvPr id="311" name="Google Shape;311;p5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12" name="Google Shape;312;p50"/>
          <p:cNvPicPr preferRelativeResize="0"/>
          <p:nvPr/>
        </p:nvPicPr>
        <p:blipFill>
          <a:blip r:embed="rId3">
            <a:alphaModFix/>
          </a:blip>
          <a:stretch>
            <a:fillRect/>
          </a:stretch>
        </p:blipFill>
        <p:spPr>
          <a:xfrm>
            <a:off x="528650" y="1417800"/>
            <a:ext cx="8086725" cy="29446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1"/>
          <p:cNvSpPr txBox="1">
            <a:spLocks noGrp="1"/>
          </p:cNvSpPr>
          <p:nvPr>
            <p:ph type="title"/>
          </p:nvPr>
        </p:nvSpPr>
        <p:spPr>
          <a:xfrm>
            <a:off x="232875" y="342300"/>
            <a:ext cx="8520600" cy="645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400" b="0">
                <a:solidFill>
                  <a:srgbClr val="FFFFFF"/>
                </a:solidFill>
                <a:latin typeface="Arial"/>
                <a:ea typeface="Arial"/>
                <a:cs typeface="Arial"/>
                <a:sym typeface="Arial"/>
              </a:rPr>
              <a:t>Switching to new window</a:t>
            </a:r>
            <a:endParaRPr/>
          </a:p>
        </p:txBody>
      </p:sp>
      <p:sp>
        <p:nvSpPr>
          <p:cNvPr id="318" name="Google Shape;318;p51"/>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19" name="Google Shape;319;p51"/>
          <p:cNvPicPr preferRelativeResize="0"/>
          <p:nvPr/>
        </p:nvPicPr>
        <p:blipFill>
          <a:blip r:embed="rId3">
            <a:alphaModFix/>
          </a:blip>
          <a:stretch>
            <a:fillRect/>
          </a:stretch>
        </p:blipFill>
        <p:spPr>
          <a:xfrm>
            <a:off x="390525" y="1417800"/>
            <a:ext cx="8362950" cy="3001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83" name="Google Shape;83;p1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84" name="Google Shape;84;p16"/>
          <p:cNvPicPr preferRelativeResize="0"/>
          <p:nvPr/>
        </p:nvPicPr>
        <p:blipFill rotWithShape="1">
          <a:blip r:embed="rId3">
            <a:alphaModFix/>
          </a:blip>
          <a:srcRect b="4870"/>
          <a:stretch/>
        </p:blipFill>
        <p:spPr>
          <a:xfrm>
            <a:off x="691509" y="458025"/>
            <a:ext cx="7682266" cy="41106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232875" y="342300"/>
            <a:ext cx="8520600" cy="645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400" b="0">
                <a:solidFill>
                  <a:srgbClr val="FFFFFF"/>
                </a:solidFill>
                <a:latin typeface="Arial"/>
                <a:ea typeface="Arial"/>
                <a:cs typeface="Arial"/>
                <a:sym typeface="Arial"/>
              </a:rPr>
              <a:t>Collecting pickup points </a:t>
            </a:r>
            <a:endParaRPr/>
          </a:p>
        </p:txBody>
      </p:sp>
      <p:sp>
        <p:nvSpPr>
          <p:cNvPr id="325" name="Google Shape;325;p52"/>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26" name="Google Shape;326;p52"/>
          <p:cNvPicPr preferRelativeResize="0"/>
          <p:nvPr/>
        </p:nvPicPr>
        <p:blipFill>
          <a:blip r:embed="rId3">
            <a:alphaModFix/>
          </a:blip>
          <a:stretch>
            <a:fillRect/>
          </a:stretch>
        </p:blipFill>
        <p:spPr>
          <a:xfrm>
            <a:off x="390525" y="1417798"/>
            <a:ext cx="8362950" cy="2949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3"/>
          <p:cNvSpPr txBox="1">
            <a:spLocks noGrp="1"/>
          </p:cNvSpPr>
          <p:nvPr>
            <p:ph type="title"/>
          </p:nvPr>
        </p:nvSpPr>
        <p:spPr>
          <a:xfrm>
            <a:off x="232875" y="342300"/>
            <a:ext cx="8520600" cy="645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100" b="0">
                <a:solidFill>
                  <a:srgbClr val="FFFFFF"/>
                </a:solidFill>
                <a:latin typeface="Arial"/>
                <a:ea typeface="Arial"/>
                <a:cs typeface="Arial"/>
                <a:sym typeface="Arial"/>
              </a:rPr>
              <a:t>Verifying every pickup point are present</a:t>
            </a:r>
            <a:endParaRPr/>
          </a:p>
        </p:txBody>
      </p:sp>
      <p:sp>
        <p:nvSpPr>
          <p:cNvPr id="332" name="Google Shape;332;p53"/>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33" name="Google Shape;333;p53"/>
          <p:cNvPicPr preferRelativeResize="0"/>
          <p:nvPr/>
        </p:nvPicPr>
        <p:blipFill>
          <a:blip r:embed="rId3">
            <a:alphaModFix/>
          </a:blip>
          <a:stretch>
            <a:fillRect/>
          </a:stretch>
        </p:blipFill>
        <p:spPr>
          <a:xfrm>
            <a:off x="738175" y="1417800"/>
            <a:ext cx="7667625" cy="3227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4"/>
          <p:cNvSpPr txBox="1">
            <a:spLocks noGrp="1"/>
          </p:cNvSpPr>
          <p:nvPr>
            <p:ph type="title"/>
          </p:nvPr>
        </p:nvSpPr>
        <p:spPr>
          <a:xfrm>
            <a:off x="232875" y="342300"/>
            <a:ext cx="8520600" cy="645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b="0">
                <a:solidFill>
                  <a:srgbClr val="FFFFFF"/>
                </a:solidFill>
                <a:latin typeface="Arial"/>
                <a:ea typeface="Arial"/>
                <a:cs typeface="Arial"/>
                <a:sym typeface="Arial"/>
              </a:rPr>
              <a:t>Finally, the execution result</a:t>
            </a:r>
            <a:endParaRPr/>
          </a:p>
        </p:txBody>
      </p:sp>
      <p:sp>
        <p:nvSpPr>
          <p:cNvPr id="339" name="Google Shape;339;p5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40" name="Google Shape;340;p54"/>
          <p:cNvPicPr preferRelativeResize="0"/>
          <p:nvPr/>
        </p:nvPicPr>
        <p:blipFill>
          <a:blip r:embed="rId3">
            <a:alphaModFix/>
          </a:blip>
          <a:stretch>
            <a:fillRect/>
          </a:stretch>
        </p:blipFill>
        <p:spPr>
          <a:xfrm>
            <a:off x="1290650" y="1392525"/>
            <a:ext cx="6562725" cy="3150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5"/>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000" b="0">
                <a:solidFill>
                  <a:srgbClr val="FFFFFF"/>
                </a:solidFill>
                <a:latin typeface="Arial"/>
                <a:ea typeface="Arial"/>
                <a:cs typeface="Arial"/>
                <a:sym typeface="Arial"/>
              </a:rPr>
              <a:t>Walkthrough of a failing test</a:t>
            </a:r>
            <a:endParaRPr/>
          </a:p>
        </p:txBody>
      </p:sp>
      <p:sp>
        <p:nvSpPr>
          <p:cNvPr id="346" name="Google Shape;346;p55"/>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a:solidFill>
                  <a:schemeClr val="dk1"/>
                </a:solidFill>
                <a:latin typeface="Arial"/>
                <a:ea typeface="Arial"/>
                <a:cs typeface="Arial"/>
                <a:sym typeface="Arial"/>
              </a:rPr>
              <a:t>User login with empty user ID</a:t>
            </a:r>
            <a:endParaRPr>
              <a:solidFill>
                <a:schemeClr val="dk1"/>
              </a:solidFill>
              <a:latin typeface="Arial"/>
              <a:ea typeface="Arial"/>
              <a:cs typeface="Arial"/>
              <a:sym typeface="Arial"/>
            </a:endParaRPr>
          </a:p>
          <a:p>
            <a:pPr marL="457200" lvl="0" indent="0" algn="ctr" rtl="0">
              <a:lnSpc>
                <a:spcPct val="115000"/>
              </a:lnSpc>
              <a:spcBef>
                <a:spcPts val="0"/>
              </a:spcBef>
              <a:spcAft>
                <a:spcPts val="0"/>
              </a:spcAft>
              <a:buNone/>
            </a:pPr>
            <a:endParaRPr>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6"/>
          <p:cNvSpPr txBox="1">
            <a:spLocks noGrp="1"/>
          </p:cNvSpPr>
          <p:nvPr>
            <p:ph type="title"/>
          </p:nvPr>
        </p:nvSpPr>
        <p:spPr>
          <a:xfrm>
            <a:off x="232875" y="342300"/>
            <a:ext cx="8520600" cy="6450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000" b="0">
                <a:solidFill>
                  <a:srgbClr val="FFFFFF"/>
                </a:solidFill>
                <a:latin typeface="Arial"/>
                <a:ea typeface="Arial"/>
                <a:cs typeface="Arial"/>
                <a:sym typeface="Arial"/>
              </a:rPr>
              <a:t>After opening Travel App</a:t>
            </a:r>
            <a:endParaRPr/>
          </a:p>
        </p:txBody>
      </p:sp>
      <p:sp>
        <p:nvSpPr>
          <p:cNvPr id="352" name="Google Shape;352;p5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53" name="Google Shape;353;p56"/>
          <p:cNvPicPr preferRelativeResize="0"/>
          <p:nvPr/>
        </p:nvPicPr>
        <p:blipFill>
          <a:blip r:embed="rId3">
            <a:alphaModFix/>
          </a:blip>
          <a:stretch>
            <a:fillRect/>
          </a:stretch>
        </p:blipFill>
        <p:spPr>
          <a:xfrm>
            <a:off x="390525" y="1417800"/>
            <a:ext cx="8362950" cy="29446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7"/>
          <p:cNvSpPr txBox="1">
            <a:spLocks noGrp="1"/>
          </p:cNvSpPr>
          <p:nvPr>
            <p:ph type="title"/>
          </p:nvPr>
        </p:nvSpPr>
        <p:spPr>
          <a:xfrm>
            <a:off x="232875" y="342300"/>
            <a:ext cx="8520600" cy="645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400" b="0">
                <a:solidFill>
                  <a:srgbClr val="FFFFFF"/>
                </a:solidFill>
                <a:latin typeface="Arial"/>
                <a:ea typeface="Arial"/>
                <a:cs typeface="Arial"/>
                <a:sym typeface="Arial"/>
              </a:rPr>
              <a:t>After opening Travel App</a:t>
            </a:r>
            <a:endParaRPr/>
          </a:p>
        </p:txBody>
      </p:sp>
      <p:sp>
        <p:nvSpPr>
          <p:cNvPr id="359" name="Google Shape;359;p57"/>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60" name="Google Shape;360;p57"/>
          <p:cNvPicPr preferRelativeResize="0"/>
          <p:nvPr/>
        </p:nvPicPr>
        <p:blipFill>
          <a:blip r:embed="rId3">
            <a:alphaModFix/>
          </a:blip>
          <a:stretch>
            <a:fillRect/>
          </a:stretch>
        </p:blipFill>
        <p:spPr>
          <a:xfrm>
            <a:off x="1404950" y="1417800"/>
            <a:ext cx="6334125" cy="3150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8"/>
          <p:cNvSpPr txBox="1">
            <a:spLocks noGrp="1"/>
          </p:cNvSpPr>
          <p:nvPr>
            <p:ph type="title"/>
          </p:nvPr>
        </p:nvSpPr>
        <p:spPr>
          <a:xfrm>
            <a:off x="232875" y="342300"/>
            <a:ext cx="8520600" cy="645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400" b="0">
                <a:solidFill>
                  <a:srgbClr val="FFFFFF"/>
                </a:solidFill>
                <a:latin typeface="Arial"/>
                <a:ea typeface="Arial"/>
                <a:cs typeface="Arial"/>
                <a:sym typeface="Arial"/>
              </a:rPr>
              <a:t>After clicking on user login button</a:t>
            </a:r>
            <a:endParaRPr/>
          </a:p>
        </p:txBody>
      </p:sp>
      <p:sp>
        <p:nvSpPr>
          <p:cNvPr id="366" name="Google Shape;366;p5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67" name="Google Shape;367;p58"/>
          <p:cNvPicPr preferRelativeResize="0"/>
          <p:nvPr/>
        </p:nvPicPr>
        <p:blipFill>
          <a:blip r:embed="rId3">
            <a:alphaModFix/>
          </a:blip>
          <a:stretch>
            <a:fillRect/>
          </a:stretch>
        </p:blipFill>
        <p:spPr>
          <a:xfrm>
            <a:off x="469350" y="1417800"/>
            <a:ext cx="8362950" cy="3150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9"/>
          <p:cNvSpPr txBox="1">
            <a:spLocks noGrp="1"/>
          </p:cNvSpPr>
          <p:nvPr>
            <p:ph type="title"/>
          </p:nvPr>
        </p:nvSpPr>
        <p:spPr>
          <a:xfrm>
            <a:off x="232875" y="342300"/>
            <a:ext cx="8520600" cy="645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400" b="0">
                <a:solidFill>
                  <a:srgbClr val="FFFFFF"/>
                </a:solidFill>
                <a:latin typeface="Arial"/>
                <a:ea typeface="Arial"/>
                <a:cs typeface="Arial"/>
                <a:sym typeface="Arial"/>
              </a:rPr>
              <a:t>After clicking on user login button</a:t>
            </a:r>
            <a:endParaRPr/>
          </a:p>
        </p:txBody>
      </p:sp>
      <p:sp>
        <p:nvSpPr>
          <p:cNvPr id="373" name="Google Shape;373;p5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74" name="Google Shape;374;p59"/>
          <p:cNvPicPr preferRelativeResize="0"/>
          <p:nvPr/>
        </p:nvPicPr>
        <p:blipFill>
          <a:blip r:embed="rId3">
            <a:alphaModFix/>
          </a:blip>
          <a:stretch>
            <a:fillRect/>
          </a:stretch>
        </p:blipFill>
        <p:spPr>
          <a:xfrm>
            <a:off x="1438275" y="1417800"/>
            <a:ext cx="6267450" cy="3189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0"/>
          <p:cNvSpPr txBox="1">
            <a:spLocks noGrp="1"/>
          </p:cNvSpPr>
          <p:nvPr>
            <p:ph type="title"/>
          </p:nvPr>
        </p:nvSpPr>
        <p:spPr>
          <a:xfrm>
            <a:off x="232875" y="342300"/>
            <a:ext cx="8520600" cy="645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400" b="0">
                <a:solidFill>
                  <a:srgbClr val="FFFFFF"/>
                </a:solidFill>
                <a:latin typeface="Arial"/>
                <a:ea typeface="Arial"/>
                <a:cs typeface="Arial"/>
                <a:sym typeface="Arial"/>
              </a:rPr>
              <a:t>After filling the user login information</a:t>
            </a:r>
            <a:endParaRPr/>
          </a:p>
        </p:txBody>
      </p:sp>
      <p:sp>
        <p:nvSpPr>
          <p:cNvPr id="380" name="Google Shape;380;p6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81" name="Google Shape;381;p60"/>
          <p:cNvPicPr preferRelativeResize="0"/>
          <p:nvPr/>
        </p:nvPicPr>
        <p:blipFill>
          <a:blip r:embed="rId3">
            <a:alphaModFix/>
          </a:blip>
          <a:stretch>
            <a:fillRect/>
          </a:stretch>
        </p:blipFill>
        <p:spPr>
          <a:xfrm>
            <a:off x="311700" y="1417799"/>
            <a:ext cx="8362950" cy="32455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1"/>
          <p:cNvSpPr txBox="1">
            <a:spLocks noGrp="1"/>
          </p:cNvSpPr>
          <p:nvPr>
            <p:ph type="title"/>
          </p:nvPr>
        </p:nvSpPr>
        <p:spPr>
          <a:xfrm>
            <a:off x="232875" y="342300"/>
            <a:ext cx="8520600" cy="645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400" b="0">
                <a:solidFill>
                  <a:srgbClr val="FFFFFF"/>
                </a:solidFill>
                <a:latin typeface="Arial"/>
                <a:ea typeface="Arial"/>
                <a:cs typeface="Arial"/>
                <a:sym typeface="Arial"/>
              </a:rPr>
              <a:t>After filling the user login information</a:t>
            </a:r>
            <a:endParaRPr/>
          </a:p>
        </p:txBody>
      </p:sp>
      <p:sp>
        <p:nvSpPr>
          <p:cNvPr id="387" name="Google Shape;387;p61"/>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88" name="Google Shape;388;p61"/>
          <p:cNvPicPr preferRelativeResize="0"/>
          <p:nvPr/>
        </p:nvPicPr>
        <p:blipFill>
          <a:blip r:embed="rId3">
            <a:alphaModFix/>
          </a:blip>
          <a:stretch>
            <a:fillRect/>
          </a:stretch>
        </p:blipFill>
        <p:spPr>
          <a:xfrm>
            <a:off x="1381125" y="1417800"/>
            <a:ext cx="6381750" cy="3150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b="5006"/>
          <a:stretch/>
        </p:blipFill>
        <p:spPr>
          <a:xfrm>
            <a:off x="454675" y="371025"/>
            <a:ext cx="7942402" cy="4243849"/>
          </a:xfrm>
          <a:prstGeom prst="rect">
            <a:avLst/>
          </a:prstGeom>
          <a:noFill/>
          <a:ln w="38100" cap="flat" cmpd="sng">
            <a:solidFill>
              <a:schemeClr val="accent1"/>
            </a:solidFill>
            <a:prstDash val="solid"/>
            <a:round/>
            <a:headEnd type="none" w="sm" len="sm"/>
            <a:tailEnd type="none" w="sm" len="sm"/>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2"/>
          <p:cNvSpPr txBox="1">
            <a:spLocks noGrp="1"/>
          </p:cNvSpPr>
          <p:nvPr>
            <p:ph type="title"/>
          </p:nvPr>
        </p:nvSpPr>
        <p:spPr>
          <a:xfrm>
            <a:off x="232875" y="342300"/>
            <a:ext cx="8520600" cy="645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400" b="0">
                <a:solidFill>
                  <a:srgbClr val="FFFFFF"/>
                </a:solidFill>
                <a:latin typeface="Arial"/>
                <a:ea typeface="Arial"/>
                <a:cs typeface="Arial"/>
                <a:sym typeface="Arial"/>
              </a:rPr>
              <a:t>After clicking the submit button</a:t>
            </a:r>
            <a:endParaRPr/>
          </a:p>
        </p:txBody>
      </p:sp>
      <p:sp>
        <p:nvSpPr>
          <p:cNvPr id="394" name="Google Shape;394;p62"/>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95" name="Google Shape;395;p62"/>
          <p:cNvPicPr preferRelativeResize="0"/>
          <p:nvPr/>
        </p:nvPicPr>
        <p:blipFill>
          <a:blip r:embed="rId3">
            <a:alphaModFix/>
          </a:blip>
          <a:stretch>
            <a:fillRect/>
          </a:stretch>
        </p:blipFill>
        <p:spPr>
          <a:xfrm>
            <a:off x="390525" y="1417799"/>
            <a:ext cx="8362950" cy="3150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3"/>
          <p:cNvSpPr txBox="1">
            <a:spLocks noGrp="1"/>
          </p:cNvSpPr>
          <p:nvPr>
            <p:ph type="title"/>
          </p:nvPr>
        </p:nvSpPr>
        <p:spPr>
          <a:xfrm>
            <a:off x="232875" y="342300"/>
            <a:ext cx="8520600" cy="645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400" b="0">
                <a:solidFill>
                  <a:srgbClr val="FFFFFF"/>
                </a:solidFill>
                <a:latin typeface="Arial"/>
                <a:ea typeface="Arial"/>
                <a:cs typeface="Arial"/>
                <a:sym typeface="Arial"/>
              </a:rPr>
              <a:t>After clicking the submit button</a:t>
            </a:r>
            <a:endParaRPr/>
          </a:p>
        </p:txBody>
      </p:sp>
      <p:sp>
        <p:nvSpPr>
          <p:cNvPr id="401" name="Google Shape;401;p63"/>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02" name="Google Shape;402;p63"/>
          <p:cNvPicPr preferRelativeResize="0"/>
          <p:nvPr/>
        </p:nvPicPr>
        <p:blipFill>
          <a:blip r:embed="rId3">
            <a:alphaModFix/>
          </a:blip>
          <a:stretch>
            <a:fillRect/>
          </a:stretch>
        </p:blipFill>
        <p:spPr>
          <a:xfrm>
            <a:off x="1492800" y="1398750"/>
            <a:ext cx="6000750" cy="31509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4"/>
          <p:cNvSpPr txBox="1">
            <a:spLocks noGrp="1"/>
          </p:cNvSpPr>
          <p:nvPr>
            <p:ph type="title"/>
          </p:nvPr>
        </p:nvSpPr>
        <p:spPr>
          <a:xfrm>
            <a:off x="232875" y="342300"/>
            <a:ext cx="8520600" cy="645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400" b="0">
                <a:solidFill>
                  <a:srgbClr val="FFFFFF"/>
                </a:solidFill>
                <a:latin typeface="Arial"/>
                <a:ea typeface="Arial"/>
                <a:cs typeface="Arial"/>
                <a:sym typeface="Arial"/>
              </a:rPr>
              <a:t>Something went wrong</a:t>
            </a:r>
            <a:endParaRPr/>
          </a:p>
        </p:txBody>
      </p:sp>
      <p:sp>
        <p:nvSpPr>
          <p:cNvPr id="408" name="Google Shape;408;p6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09" name="Google Shape;409;p64"/>
          <p:cNvPicPr preferRelativeResize="0"/>
          <p:nvPr/>
        </p:nvPicPr>
        <p:blipFill>
          <a:blip r:embed="rId3">
            <a:alphaModFix/>
          </a:blip>
          <a:stretch>
            <a:fillRect/>
          </a:stretch>
        </p:blipFill>
        <p:spPr>
          <a:xfrm>
            <a:off x="390525" y="1417776"/>
            <a:ext cx="8362950" cy="3150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5"/>
          <p:cNvSpPr txBox="1">
            <a:spLocks noGrp="1"/>
          </p:cNvSpPr>
          <p:nvPr>
            <p:ph type="title"/>
          </p:nvPr>
        </p:nvSpPr>
        <p:spPr>
          <a:xfrm>
            <a:off x="232875" y="342300"/>
            <a:ext cx="8520600" cy="645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400" b="0">
                <a:solidFill>
                  <a:srgbClr val="FFFFFF"/>
                </a:solidFill>
                <a:latin typeface="Arial"/>
                <a:ea typeface="Arial"/>
                <a:cs typeface="Arial"/>
                <a:sym typeface="Arial"/>
              </a:rPr>
              <a:t>Finally, the execution result</a:t>
            </a:r>
            <a:endParaRPr/>
          </a:p>
        </p:txBody>
      </p:sp>
      <p:sp>
        <p:nvSpPr>
          <p:cNvPr id="415" name="Google Shape;415;p6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16" name="Google Shape;416;p65"/>
          <p:cNvPicPr preferRelativeResize="0"/>
          <p:nvPr/>
        </p:nvPicPr>
        <p:blipFill>
          <a:blip r:embed="rId3">
            <a:alphaModFix/>
          </a:blip>
          <a:stretch>
            <a:fillRect/>
          </a:stretch>
        </p:blipFill>
        <p:spPr>
          <a:xfrm>
            <a:off x="390525" y="1417798"/>
            <a:ext cx="8362950" cy="2920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6"/>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fontScale="90000"/>
          </a:bodyPr>
          <a:lstStyle/>
          <a:p>
            <a:pPr marL="0" lvl="0" indent="0" algn="l" rtl="0">
              <a:lnSpc>
                <a:spcPct val="115000"/>
              </a:lnSpc>
              <a:spcBef>
                <a:spcPts val="1200"/>
              </a:spcBef>
              <a:spcAft>
                <a:spcPts val="0"/>
              </a:spcAft>
              <a:buNone/>
            </a:pPr>
            <a:r>
              <a:rPr lang="en"/>
              <a:t>An example of a defect report.</a:t>
            </a:r>
            <a:endParaRPr/>
          </a:p>
          <a:p>
            <a:pPr marL="0" lvl="0" indent="0" algn="ctr" rtl="0">
              <a:spcBef>
                <a:spcPts val="1200"/>
              </a:spcBef>
              <a:spcAft>
                <a:spcPts val="0"/>
              </a:spcAft>
              <a:buNone/>
            </a:pPr>
            <a:endParaRPr/>
          </a:p>
        </p:txBody>
      </p:sp>
      <p:sp>
        <p:nvSpPr>
          <p:cNvPr id="422" name="Google Shape;422;p66"/>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a:solidFill>
                  <a:schemeClr val="dk1"/>
                </a:solidFill>
                <a:latin typeface="Arial"/>
                <a:ea typeface="Arial"/>
                <a:cs typeface="Arial"/>
                <a:sym typeface="Arial"/>
              </a:rPr>
              <a:t>Back button broken on invalid login</a:t>
            </a:r>
            <a:endParaRPr sz="142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7"/>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000" b="0">
                <a:solidFill>
                  <a:srgbClr val="FFFFFF"/>
                </a:solidFill>
                <a:latin typeface="Arial"/>
                <a:ea typeface="Arial"/>
                <a:cs typeface="Arial"/>
                <a:sym typeface="Arial"/>
              </a:rPr>
              <a:t>Recreating a defect from a defect report</a:t>
            </a:r>
            <a:endParaRPr/>
          </a:p>
        </p:txBody>
      </p:sp>
      <p:sp>
        <p:nvSpPr>
          <p:cNvPr id="428" name="Google Shape;428;p67"/>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a:solidFill>
                  <a:schemeClr val="dk1"/>
                </a:solidFill>
                <a:latin typeface="Arial"/>
                <a:ea typeface="Arial"/>
                <a:cs typeface="Arial"/>
                <a:sym typeface="Arial"/>
              </a:rPr>
              <a:t>Back button broken on invalid login</a:t>
            </a:r>
            <a:endParaRPr>
              <a:solidFill>
                <a:schemeClr val="dk1"/>
              </a:solidFill>
              <a:latin typeface="Arial"/>
              <a:ea typeface="Arial"/>
              <a:cs typeface="Arial"/>
              <a:sym typeface="Arial"/>
            </a:endParaRPr>
          </a:p>
          <a:p>
            <a:pPr marL="0" lvl="0" indent="0" algn="ctr" rtl="0">
              <a:lnSpc>
                <a:spcPct val="80000"/>
              </a:lnSpc>
              <a:spcBef>
                <a:spcPts val="0"/>
              </a:spcBef>
              <a:spcAft>
                <a:spcPts val="0"/>
              </a:spcAft>
              <a:buSzPts val="605"/>
              <a:buNone/>
            </a:pPr>
            <a:endParaRPr>
              <a:solidFill>
                <a:srgbClr val="8BC34A"/>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400" b="0">
                <a:solidFill>
                  <a:srgbClr val="FFFFFF"/>
                </a:solidFill>
                <a:latin typeface="Arial"/>
                <a:ea typeface="Arial"/>
                <a:cs typeface="Arial"/>
                <a:sym typeface="Arial"/>
              </a:rPr>
              <a:t>Defect reproduce step 1</a:t>
            </a:r>
            <a:endParaRPr/>
          </a:p>
        </p:txBody>
      </p:sp>
      <p:sp>
        <p:nvSpPr>
          <p:cNvPr id="434" name="Google Shape;434;p6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35" name="Google Shape;435;p68"/>
          <p:cNvPicPr preferRelativeResize="0"/>
          <p:nvPr/>
        </p:nvPicPr>
        <p:blipFill>
          <a:blip r:embed="rId3">
            <a:alphaModFix/>
          </a:blip>
          <a:stretch>
            <a:fillRect/>
          </a:stretch>
        </p:blipFill>
        <p:spPr>
          <a:xfrm>
            <a:off x="1347575" y="1417800"/>
            <a:ext cx="6276975" cy="3150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400" b="0">
                <a:solidFill>
                  <a:srgbClr val="FFFFFF"/>
                </a:solidFill>
                <a:latin typeface="Arial"/>
                <a:ea typeface="Arial"/>
                <a:cs typeface="Arial"/>
                <a:sym typeface="Arial"/>
              </a:rPr>
              <a:t>Defect reproduce step 2&amp;3</a:t>
            </a:r>
            <a:endParaRPr/>
          </a:p>
        </p:txBody>
      </p:sp>
      <p:sp>
        <p:nvSpPr>
          <p:cNvPr id="441" name="Google Shape;441;p69"/>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42" name="Google Shape;442;p69"/>
          <p:cNvPicPr preferRelativeResize="0"/>
          <p:nvPr/>
        </p:nvPicPr>
        <p:blipFill>
          <a:blip r:embed="rId3">
            <a:alphaModFix/>
          </a:blip>
          <a:stretch>
            <a:fillRect/>
          </a:stretch>
        </p:blipFill>
        <p:spPr>
          <a:xfrm>
            <a:off x="1666875" y="1417800"/>
            <a:ext cx="5810250" cy="31509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7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400" b="0">
                <a:solidFill>
                  <a:srgbClr val="FFFFFF"/>
                </a:solidFill>
                <a:latin typeface="Arial"/>
                <a:ea typeface="Arial"/>
                <a:cs typeface="Arial"/>
                <a:sym typeface="Arial"/>
              </a:rPr>
              <a:t>Defect reproduce step 4</a:t>
            </a:r>
            <a:endParaRPr/>
          </a:p>
        </p:txBody>
      </p:sp>
      <p:sp>
        <p:nvSpPr>
          <p:cNvPr id="448" name="Google Shape;448;p7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49" name="Google Shape;449;p70"/>
          <p:cNvPicPr preferRelativeResize="0"/>
          <p:nvPr/>
        </p:nvPicPr>
        <p:blipFill>
          <a:blip r:embed="rId3">
            <a:alphaModFix/>
          </a:blip>
          <a:stretch>
            <a:fillRect/>
          </a:stretch>
        </p:blipFill>
        <p:spPr>
          <a:xfrm>
            <a:off x="1680975" y="1417800"/>
            <a:ext cx="6400800" cy="32003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7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400" b="0">
                <a:solidFill>
                  <a:srgbClr val="FFFFFF"/>
                </a:solidFill>
                <a:latin typeface="Arial"/>
                <a:ea typeface="Arial"/>
                <a:cs typeface="Arial"/>
                <a:sym typeface="Arial"/>
              </a:rPr>
              <a:t>Defect reproduce step 5</a:t>
            </a:r>
            <a:endParaRPr/>
          </a:p>
        </p:txBody>
      </p:sp>
      <p:sp>
        <p:nvSpPr>
          <p:cNvPr id="455" name="Google Shape;455;p71"/>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56" name="Google Shape;456;p71"/>
          <p:cNvPicPr preferRelativeResize="0"/>
          <p:nvPr/>
        </p:nvPicPr>
        <p:blipFill>
          <a:blip r:embed="rId3">
            <a:alphaModFix/>
          </a:blip>
          <a:stretch>
            <a:fillRect/>
          </a:stretch>
        </p:blipFill>
        <p:spPr>
          <a:xfrm>
            <a:off x="1560675" y="1417800"/>
            <a:ext cx="6400800" cy="3200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Use Case Diagram</a:t>
            </a:r>
            <a:endParaRPr/>
          </a:p>
        </p:txBody>
      </p:sp>
      <p:pic>
        <p:nvPicPr>
          <p:cNvPr id="95" name="Google Shape;95;p18"/>
          <p:cNvPicPr preferRelativeResize="0"/>
          <p:nvPr/>
        </p:nvPicPr>
        <p:blipFill>
          <a:blip r:embed="rId3">
            <a:alphaModFix/>
          </a:blip>
          <a:stretch>
            <a:fillRect/>
          </a:stretch>
        </p:blipFill>
        <p:spPr>
          <a:xfrm>
            <a:off x="949125" y="1163038"/>
            <a:ext cx="7786025" cy="3790375"/>
          </a:xfrm>
          <a:prstGeom prst="rect">
            <a:avLst/>
          </a:prstGeom>
          <a:noFill/>
          <a:ln w="38100" cap="flat" cmpd="sng">
            <a:solidFill>
              <a:schemeClr val="accent1"/>
            </a:solidFill>
            <a:prstDash val="solid"/>
            <a:round/>
            <a:headEnd type="none" w="sm" len="sm"/>
            <a:tailEnd type="none" w="sm" len="sm"/>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72"/>
          <p:cNvSpPr txBox="1">
            <a:spLocks noGrp="1"/>
          </p:cNvSpPr>
          <p:nvPr>
            <p:ph type="title"/>
          </p:nvPr>
        </p:nvSpPr>
        <p:spPr>
          <a:xfrm>
            <a:off x="474875" y="-478450"/>
            <a:ext cx="8368200" cy="5442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endParaRPr sz="4000"/>
          </a:p>
          <a:p>
            <a:pPr marL="0" lvl="0" indent="0" algn="ctr" rtl="0">
              <a:spcBef>
                <a:spcPts val="0"/>
              </a:spcBef>
              <a:spcAft>
                <a:spcPts val="0"/>
              </a:spcAft>
              <a:buNone/>
            </a:pPr>
            <a:r>
              <a:rPr lang="en" sz="4000"/>
              <a:t>Overall Defect Report</a:t>
            </a:r>
            <a:endParaRPr/>
          </a:p>
        </p:txBody>
      </p:sp>
      <p:graphicFrame>
        <p:nvGraphicFramePr>
          <p:cNvPr id="462" name="Google Shape;462;p72"/>
          <p:cNvGraphicFramePr/>
          <p:nvPr/>
        </p:nvGraphicFramePr>
        <p:xfrm>
          <a:off x="1065300" y="1036525"/>
          <a:ext cx="6814450" cy="3909775"/>
        </p:xfrm>
        <a:graphic>
          <a:graphicData uri="http://schemas.openxmlformats.org/drawingml/2006/table">
            <a:tbl>
              <a:tblPr>
                <a:noFill/>
                <a:tableStyleId>{5D7A63F3-F72E-4B0F-833E-18E6DB538988}</a:tableStyleId>
              </a:tblPr>
              <a:tblGrid>
                <a:gridCol w="1748800">
                  <a:extLst>
                    <a:ext uri="{9D8B030D-6E8A-4147-A177-3AD203B41FA5}">
                      <a16:colId xmlns:a16="http://schemas.microsoft.com/office/drawing/2014/main" val="20000"/>
                    </a:ext>
                  </a:extLst>
                </a:gridCol>
                <a:gridCol w="1203975">
                  <a:extLst>
                    <a:ext uri="{9D8B030D-6E8A-4147-A177-3AD203B41FA5}">
                      <a16:colId xmlns:a16="http://schemas.microsoft.com/office/drawing/2014/main" val="20001"/>
                    </a:ext>
                  </a:extLst>
                </a:gridCol>
                <a:gridCol w="1196200">
                  <a:extLst>
                    <a:ext uri="{9D8B030D-6E8A-4147-A177-3AD203B41FA5}">
                      <a16:colId xmlns:a16="http://schemas.microsoft.com/office/drawing/2014/main" val="20002"/>
                    </a:ext>
                  </a:extLst>
                </a:gridCol>
                <a:gridCol w="1177550">
                  <a:extLst>
                    <a:ext uri="{9D8B030D-6E8A-4147-A177-3AD203B41FA5}">
                      <a16:colId xmlns:a16="http://schemas.microsoft.com/office/drawing/2014/main" val="20003"/>
                    </a:ext>
                  </a:extLst>
                </a:gridCol>
                <a:gridCol w="1487925">
                  <a:extLst>
                    <a:ext uri="{9D8B030D-6E8A-4147-A177-3AD203B41FA5}">
                      <a16:colId xmlns:a16="http://schemas.microsoft.com/office/drawing/2014/main" val="20004"/>
                    </a:ext>
                  </a:extLst>
                </a:gridCol>
              </a:tblGrid>
              <a:tr h="419000">
                <a:tc>
                  <a:txBody>
                    <a:bodyPr/>
                    <a:lstStyle/>
                    <a:p>
                      <a:pPr marL="0" lvl="0" indent="0" algn="l" rtl="0">
                        <a:spcBef>
                          <a:spcPts val="0"/>
                        </a:spcBef>
                        <a:spcAft>
                          <a:spcPts val="0"/>
                        </a:spcAft>
                        <a:buNone/>
                      </a:pPr>
                      <a:r>
                        <a:rPr lang="en">
                          <a:solidFill>
                            <a:srgbClr val="FFFFFF"/>
                          </a:solidFill>
                          <a:latin typeface="Impact"/>
                          <a:ea typeface="Impact"/>
                          <a:cs typeface="Impact"/>
                          <a:sym typeface="Impact"/>
                        </a:rPr>
                        <a:t>Functional Area</a:t>
                      </a:r>
                      <a:endParaRPr>
                        <a:solidFill>
                          <a:srgbClr val="FFFFFF"/>
                        </a:solidFill>
                        <a:latin typeface="Impact"/>
                        <a:ea typeface="Impact"/>
                        <a:cs typeface="Impact"/>
                        <a:sym typeface="Impac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rgbClr val="FFFFFF"/>
                          </a:solidFill>
                          <a:latin typeface="Impact"/>
                          <a:ea typeface="Impact"/>
                          <a:cs typeface="Impact"/>
                          <a:sym typeface="Impact"/>
                        </a:rPr>
                        <a:t>Critical</a:t>
                      </a:r>
                      <a:endParaRPr>
                        <a:solidFill>
                          <a:srgbClr val="FFFFFF"/>
                        </a:solidFill>
                        <a:latin typeface="Impact"/>
                        <a:ea typeface="Impact"/>
                        <a:cs typeface="Impact"/>
                        <a:sym typeface="Impac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rgbClr val="FFFFFF"/>
                          </a:solidFill>
                          <a:latin typeface="Impact"/>
                          <a:ea typeface="Impact"/>
                          <a:cs typeface="Impact"/>
                          <a:sym typeface="Impact"/>
                        </a:rPr>
                        <a:t>High</a:t>
                      </a:r>
                      <a:endParaRPr>
                        <a:solidFill>
                          <a:srgbClr val="FFFFFF"/>
                        </a:solidFill>
                        <a:latin typeface="Impact"/>
                        <a:ea typeface="Impact"/>
                        <a:cs typeface="Impact"/>
                        <a:sym typeface="Impac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rgbClr val="FFFFFF"/>
                          </a:solidFill>
                          <a:latin typeface="Impact"/>
                          <a:ea typeface="Impact"/>
                          <a:cs typeface="Impact"/>
                          <a:sym typeface="Impact"/>
                        </a:rPr>
                        <a:t>Medium</a:t>
                      </a:r>
                      <a:endParaRPr>
                        <a:solidFill>
                          <a:srgbClr val="FFFFFF"/>
                        </a:solidFill>
                        <a:latin typeface="Impact"/>
                        <a:ea typeface="Impact"/>
                        <a:cs typeface="Impact"/>
                        <a:sym typeface="Impac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rgbClr val="FFFFFF"/>
                          </a:solidFill>
                          <a:latin typeface="Impact"/>
                          <a:ea typeface="Impact"/>
                          <a:cs typeface="Impact"/>
                          <a:sym typeface="Impact"/>
                        </a:rPr>
                        <a:t>Low</a:t>
                      </a:r>
                      <a:endParaRPr>
                        <a:solidFill>
                          <a:srgbClr val="FFFFFF"/>
                        </a:solidFill>
                        <a:latin typeface="Impact"/>
                        <a:ea typeface="Impact"/>
                        <a:cs typeface="Impact"/>
                        <a:sym typeface="Impact"/>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09925">
                <a:tc>
                  <a:txBody>
                    <a:bodyPr/>
                    <a:lstStyle/>
                    <a:p>
                      <a:pPr marL="0" lvl="0" indent="0" algn="l" rtl="0">
                        <a:spcBef>
                          <a:spcPts val="0"/>
                        </a:spcBef>
                        <a:spcAft>
                          <a:spcPts val="0"/>
                        </a:spcAft>
                        <a:buNone/>
                      </a:pPr>
                      <a:r>
                        <a:rPr lang="en">
                          <a:solidFill>
                            <a:schemeClr val="dk1"/>
                          </a:solidFill>
                        </a:rPr>
                        <a:t>User Login</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1</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21300">
                <a:tc>
                  <a:txBody>
                    <a:bodyPr/>
                    <a:lstStyle/>
                    <a:p>
                      <a:pPr marL="0" lvl="0" indent="0" algn="l" rtl="0">
                        <a:spcBef>
                          <a:spcPts val="0"/>
                        </a:spcBef>
                        <a:spcAft>
                          <a:spcPts val="0"/>
                        </a:spcAft>
                        <a:buNone/>
                      </a:pPr>
                      <a:r>
                        <a:rPr lang="en">
                          <a:solidFill>
                            <a:schemeClr val="dk1"/>
                          </a:solidFill>
                        </a:rPr>
                        <a:t>Give Feedback</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1</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09925">
                <a:tc>
                  <a:txBody>
                    <a:bodyPr/>
                    <a:lstStyle/>
                    <a:p>
                      <a:pPr marL="0" lvl="0" indent="0" algn="l" rtl="0">
                        <a:spcBef>
                          <a:spcPts val="0"/>
                        </a:spcBef>
                        <a:spcAft>
                          <a:spcPts val="0"/>
                        </a:spcAft>
                        <a:buNone/>
                      </a:pPr>
                      <a:r>
                        <a:rPr lang="en">
                          <a:solidFill>
                            <a:schemeClr val="dk1"/>
                          </a:solidFill>
                        </a:rPr>
                        <a:t>Add Travel</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8</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1</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09925">
                <a:tc>
                  <a:txBody>
                    <a:bodyPr/>
                    <a:lstStyle/>
                    <a:p>
                      <a:pPr marL="0" lvl="0" indent="0" algn="l" rtl="0">
                        <a:spcBef>
                          <a:spcPts val="0"/>
                        </a:spcBef>
                        <a:spcAft>
                          <a:spcPts val="0"/>
                        </a:spcAft>
                        <a:buNone/>
                      </a:pPr>
                      <a:r>
                        <a:rPr lang="en">
                          <a:solidFill>
                            <a:schemeClr val="dk1"/>
                          </a:solidFill>
                        </a:rPr>
                        <a:t>View Travel</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1</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409925">
                <a:tc>
                  <a:txBody>
                    <a:bodyPr/>
                    <a:lstStyle/>
                    <a:p>
                      <a:pPr marL="0" lvl="0" indent="0" algn="l" rtl="0">
                        <a:spcBef>
                          <a:spcPts val="0"/>
                        </a:spcBef>
                        <a:spcAft>
                          <a:spcPts val="0"/>
                        </a:spcAft>
                        <a:buNone/>
                      </a:pPr>
                      <a:r>
                        <a:rPr lang="en">
                          <a:solidFill>
                            <a:schemeClr val="dk1"/>
                          </a:solidFill>
                        </a:rPr>
                        <a:t>Delete Travel</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1</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09925">
                <a:tc>
                  <a:txBody>
                    <a:bodyPr/>
                    <a:lstStyle/>
                    <a:p>
                      <a:pPr marL="0" lvl="0" indent="0" algn="l" rtl="0">
                        <a:spcBef>
                          <a:spcPts val="0"/>
                        </a:spcBef>
                        <a:spcAft>
                          <a:spcPts val="0"/>
                        </a:spcAft>
                        <a:buNone/>
                      </a:pPr>
                      <a:r>
                        <a:rPr lang="en">
                          <a:solidFill>
                            <a:schemeClr val="dk1"/>
                          </a:solidFill>
                        </a:rPr>
                        <a:t>Add Route</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5</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1</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409925">
                <a:tc>
                  <a:txBody>
                    <a:bodyPr/>
                    <a:lstStyle/>
                    <a:p>
                      <a:pPr marL="0" lvl="0" indent="0" algn="l" rtl="0">
                        <a:spcBef>
                          <a:spcPts val="0"/>
                        </a:spcBef>
                        <a:spcAft>
                          <a:spcPts val="0"/>
                        </a:spcAft>
                        <a:buNone/>
                      </a:pPr>
                      <a:r>
                        <a:rPr lang="en">
                          <a:solidFill>
                            <a:schemeClr val="dk1"/>
                          </a:solidFill>
                        </a:rPr>
                        <a:t>View Route</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1</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r h="409925">
                <a:tc>
                  <a:txBody>
                    <a:bodyPr/>
                    <a:lstStyle/>
                    <a:p>
                      <a:pPr marL="0" lvl="0" indent="0" algn="l" rtl="0">
                        <a:spcBef>
                          <a:spcPts val="0"/>
                        </a:spcBef>
                        <a:spcAft>
                          <a:spcPts val="0"/>
                        </a:spcAft>
                        <a:buNone/>
                      </a:pPr>
                      <a:r>
                        <a:rPr lang="en">
                          <a:solidFill>
                            <a:schemeClr val="dk1"/>
                          </a:solidFill>
                        </a:rPr>
                        <a:t>Total</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16</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3</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1</a:t>
                      </a:r>
                      <a:endParaRPr>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463" name="Google Shape;463;p7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400">
                <a:solidFill>
                  <a:srgbClr val="FFFFFF"/>
                </a:solidFill>
                <a:latin typeface="Arial"/>
                <a:ea typeface="Arial"/>
                <a:cs typeface="Arial"/>
                <a:sym typeface="Arial"/>
              </a:rPr>
              <a:t>Overall Defect Report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000"/>
              <a:t>Final recommendations &amp; Lessons Learned</a:t>
            </a:r>
            <a:endParaRPr/>
          </a:p>
        </p:txBody>
      </p:sp>
      <p:sp>
        <p:nvSpPr>
          <p:cNvPr id="469" name="Google Shape;469;p73"/>
          <p:cNvSpPr txBox="1">
            <a:spLocks noGrp="1"/>
          </p:cNvSpPr>
          <p:nvPr>
            <p:ph type="body" idx="1"/>
          </p:nvPr>
        </p:nvSpPr>
        <p:spPr>
          <a:xfrm>
            <a:off x="387900" y="1263199"/>
            <a:ext cx="8368200" cy="3078900"/>
          </a:xfrm>
          <a:prstGeom prst="rect">
            <a:avLst/>
          </a:prstGeom>
        </p:spPr>
        <p:txBody>
          <a:bodyPr spcFirstLastPara="1" wrap="square" lIns="91425" tIns="91425" rIns="91425" bIns="91425" anchor="t" anchorCtr="0">
            <a:normAutofit/>
          </a:bodyPr>
          <a:lstStyle/>
          <a:p>
            <a:pPr marL="0" lvl="0" indent="-228600" algn="l" rtl="0">
              <a:spcBef>
                <a:spcPts val="1200"/>
              </a:spcBef>
              <a:spcAft>
                <a:spcPts val="0"/>
              </a:spcAft>
              <a:buNone/>
            </a:pPr>
            <a:r>
              <a:rPr lang="en" sz="1300">
                <a:latin typeface="Arial"/>
                <a:ea typeface="Arial"/>
                <a:cs typeface="Arial"/>
                <a:sym typeface="Arial"/>
              </a:rPr>
              <a:t>Since January, Travel Application testing is completed for difference module like administrative, travel etc.  Travel application testing is completed using manually as well as automation scripts are developed and tested.</a:t>
            </a:r>
            <a:endParaRPr sz="1300">
              <a:latin typeface="Arial"/>
              <a:ea typeface="Arial"/>
              <a:cs typeface="Arial"/>
              <a:sym typeface="Arial"/>
            </a:endParaRPr>
          </a:p>
          <a:p>
            <a:pPr marL="0" lvl="0" indent="-228600" algn="just" rtl="0">
              <a:spcBef>
                <a:spcPts val="1200"/>
              </a:spcBef>
              <a:spcAft>
                <a:spcPts val="1200"/>
              </a:spcAft>
              <a:buNone/>
            </a:pPr>
            <a:r>
              <a:rPr lang="en" sz="1300">
                <a:latin typeface="Arial"/>
                <a:ea typeface="Arial"/>
                <a:cs typeface="Arial"/>
                <a:sym typeface="Arial"/>
              </a:rPr>
              <a:t>   We covered almost 100% testing of travel application except non-functional. We do find some functional defects in different modules as follows…</a:t>
            </a:r>
            <a:endParaRPr/>
          </a:p>
        </p:txBody>
      </p:sp>
      <p:graphicFrame>
        <p:nvGraphicFramePr>
          <p:cNvPr id="470" name="Google Shape;470;p73"/>
          <p:cNvGraphicFramePr/>
          <p:nvPr>
            <p:extLst>
              <p:ext uri="{D42A27DB-BD31-4B8C-83A1-F6EECF244321}">
                <p14:modId xmlns:p14="http://schemas.microsoft.com/office/powerpoint/2010/main" val="2661987706"/>
              </p:ext>
            </p:extLst>
          </p:nvPr>
        </p:nvGraphicFramePr>
        <p:xfrm>
          <a:off x="3430972" y="2338200"/>
          <a:ext cx="5451000" cy="2667000"/>
        </p:xfrm>
        <a:graphic>
          <a:graphicData uri="http://schemas.openxmlformats.org/drawingml/2006/table">
            <a:tbl>
              <a:tblPr>
                <a:noFill/>
                <a:tableStyleId>{5D7A63F3-F72E-4B0F-833E-18E6DB538988}</a:tableStyleId>
              </a:tblPr>
              <a:tblGrid>
                <a:gridCol w="183150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200" b="1" dirty="0">
                          <a:solidFill>
                            <a:schemeClr val="dk1"/>
                          </a:solidFill>
                        </a:rPr>
                        <a:t>Module Name</a:t>
                      </a:r>
                      <a:endParaRPr sz="1200" b="1" dirty="0">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rPr>
                        <a:t>No. of Defects</a:t>
                      </a:r>
                      <a:endParaRPr sz="1200" b="1">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rPr>
                        <a:t>Test Coverage</a:t>
                      </a:r>
                      <a:endParaRPr sz="1200" b="1">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100">
                          <a:solidFill>
                            <a:schemeClr val="dk1"/>
                          </a:solidFill>
                        </a:rPr>
                        <a:t>Use Login</a:t>
                      </a:r>
                      <a:endParaRPr sz="1100">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rPr>
                        <a:t>1</a:t>
                      </a:r>
                      <a:endParaRPr sz="1100">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rPr>
                        <a:t>90%</a:t>
                      </a:r>
                      <a:endParaRPr sz="1100">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100">
                          <a:solidFill>
                            <a:schemeClr val="dk1"/>
                          </a:solidFill>
                        </a:rPr>
                        <a:t>Feedback Module</a:t>
                      </a:r>
                      <a:endParaRPr sz="1100">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rPr>
                        <a:t>1</a:t>
                      </a:r>
                      <a:endParaRPr sz="1100">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rPr>
                        <a:t>88%</a:t>
                      </a:r>
                      <a:endParaRPr sz="1100">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100">
                          <a:solidFill>
                            <a:schemeClr val="dk1"/>
                          </a:solidFill>
                        </a:rPr>
                        <a:t>Add Route</a:t>
                      </a:r>
                      <a:endParaRPr sz="1100">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rPr>
                        <a:t>6</a:t>
                      </a:r>
                      <a:endParaRPr sz="1100">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rPr>
                        <a:t>50%</a:t>
                      </a:r>
                      <a:endParaRPr sz="1100">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100">
                          <a:solidFill>
                            <a:schemeClr val="dk1"/>
                          </a:solidFill>
                        </a:rPr>
                        <a:t>Travel Add</a:t>
                      </a:r>
                      <a:endParaRPr sz="1100">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rPr>
                        <a:t>9</a:t>
                      </a:r>
                      <a:endParaRPr sz="1100">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rPr>
                        <a:t>18%</a:t>
                      </a:r>
                      <a:endParaRPr sz="1100">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100">
                          <a:solidFill>
                            <a:schemeClr val="dk1"/>
                          </a:solidFill>
                        </a:rPr>
                        <a:t>Delete Travel</a:t>
                      </a:r>
                      <a:endParaRPr sz="1100">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rPr>
                        <a:t>1</a:t>
                      </a:r>
                      <a:endParaRPr sz="1100">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rPr>
                        <a:t>85%</a:t>
                      </a:r>
                      <a:endParaRPr sz="1100">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100">
                          <a:solidFill>
                            <a:schemeClr val="dk1"/>
                          </a:solidFill>
                        </a:rPr>
                        <a:t>View Travel</a:t>
                      </a:r>
                      <a:endParaRPr sz="1100">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rPr>
                        <a:t>1</a:t>
                      </a:r>
                      <a:endParaRPr sz="1100">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dirty="0">
                          <a:solidFill>
                            <a:schemeClr val="dk1"/>
                          </a:solidFill>
                        </a:rPr>
                        <a:t>80%</a:t>
                      </a:r>
                      <a:endParaRPr sz="1100" dirty="0">
                        <a:solidFill>
                          <a:schemeClr val="dk1"/>
                        </a:solidFill>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000"/>
              <a:t>Final Recommendation and Lesson learned</a:t>
            </a:r>
            <a:endParaRPr/>
          </a:p>
        </p:txBody>
      </p:sp>
      <p:sp>
        <p:nvSpPr>
          <p:cNvPr id="476" name="Google Shape;476;p7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Clr>
                <a:srgbClr val="000000"/>
              </a:buClr>
              <a:buSzPts val="440"/>
              <a:buFont typeface="Arial"/>
              <a:buNone/>
            </a:pPr>
            <a:endParaRPr sz="1460" dirty="0">
              <a:latin typeface="Roboto Slab"/>
              <a:ea typeface="Roboto Slab"/>
              <a:cs typeface="Roboto Slab"/>
              <a:sym typeface="Roboto Slab"/>
            </a:endParaRPr>
          </a:p>
          <a:p>
            <a:pPr marL="0" lvl="0" indent="0" algn="ctr" rtl="0">
              <a:lnSpc>
                <a:spcPct val="80000"/>
              </a:lnSpc>
              <a:spcBef>
                <a:spcPts val="0"/>
              </a:spcBef>
              <a:spcAft>
                <a:spcPts val="0"/>
              </a:spcAft>
              <a:buClr>
                <a:srgbClr val="000000"/>
              </a:buClr>
              <a:buSzPts val="440"/>
              <a:buFont typeface="Arial"/>
              <a:buNone/>
            </a:pPr>
            <a:endParaRPr sz="1460" dirty="0">
              <a:latin typeface="Roboto Slab"/>
              <a:ea typeface="Roboto Slab"/>
              <a:cs typeface="Roboto Slab"/>
              <a:sym typeface="Roboto Slab"/>
            </a:endParaRPr>
          </a:p>
          <a:p>
            <a:pPr marL="457200" lvl="0" indent="-321310" algn="ctr" rtl="0">
              <a:lnSpc>
                <a:spcPct val="80000"/>
              </a:lnSpc>
              <a:spcBef>
                <a:spcPts val="0"/>
              </a:spcBef>
              <a:spcAft>
                <a:spcPts val="0"/>
              </a:spcAft>
              <a:buClr>
                <a:schemeClr val="dk1"/>
              </a:buClr>
              <a:buSzPts val="1460"/>
              <a:buFont typeface="Roboto Slab"/>
              <a:buAutoNum type="arabicPeriod"/>
            </a:pPr>
            <a:r>
              <a:rPr lang="en" sz="1460" dirty="0">
                <a:latin typeface="Roboto Slab"/>
                <a:ea typeface="Roboto Slab"/>
                <a:cs typeface="Roboto Slab"/>
                <a:sym typeface="Roboto Slab"/>
              </a:rPr>
              <a:t>After completing the automation testing, we did not find any critical issues, only found High severity and medium severity defects. From the above test coverage, Statistics showed that we will  improve the quality of the testing for some of the functional areas for the future project and also to maintain the test coverage we will choose the quality automation framework. </a:t>
            </a:r>
            <a:endParaRPr sz="1460" dirty="0">
              <a:latin typeface="Roboto Slab"/>
              <a:ea typeface="Roboto Slab"/>
              <a:cs typeface="Roboto Slab"/>
              <a:sym typeface="Roboto Slab"/>
            </a:endParaRPr>
          </a:p>
          <a:p>
            <a:pPr marL="0" lvl="0" indent="0" algn="ctr" rtl="0">
              <a:lnSpc>
                <a:spcPct val="80000"/>
              </a:lnSpc>
              <a:spcBef>
                <a:spcPts val="0"/>
              </a:spcBef>
              <a:spcAft>
                <a:spcPts val="0"/>
              </a:spcAft>
              <a:buClr>
                <a:srgbClr val="000000"/>
              </a:buClr>
              <a:buSzPts val="440"/>
              <a:buFont typeface="Arial"/>
              <a:buNone/>
            </a:pPr>
            <a:endParaRPr sz="1460" dirty="0">
              <a:latin typeface="Roboto Slab"/>
              <a:ea typeface="Roboto Slab"/>
              <a:cs typeface="Roboto Slab"/>
              <a:sym typeface="Roboto Slab"/>
            </a:endParaRPr>
          </a:p>
          <a:p>
            <a:pPr marL="135890" lvl="0" indent="0" algn="ctr" rtl="0">
              <a:lnSpc>
                <a:spcPct val="80000"/>
              </a:lnSpc>
              <a:spcBef>
                <a:spcPts val="0"/>
              </a:spcBef>
              <a:spcAft>
                <a:spcPts val="0"/>
              </a:spcAft>
              <a:buClr>
                <a:schemeClr val="dk1"/>
              </a:buClr>
              <a:buSzPts val="1460"/>
              <a:buNone/>
            </a:pPr>
            <a:r>
              <a:rPr lang="en" sz="1460" dirty="0">
                <a:latin typeface="Roboto Slab"/>
                <a:ea typeface="Roboto Slab"/>
                <a:cs typeface="Roboto Slab"/>
                <a:sym typeface="Roboto Slab"/>
              </a:rPr>
              <a:t>2.  All the teammates work effectively on the project. We all had weekly meetings to discuss about the project and focused on issues.  For the future project, we will have clear goals so we will not make mistakes and deliver the project on time. </a:t>
            </a:r>
            <a:endParaRPr sz="1460" dirty="0">
              <a:latin typeface="Roboto Slab"/>
              <a:ea typeface="Roboto Slab"/>
              <a:cs typeface="Roboto Slab"/>
              <a:sym typeface="Roboto Slab"/>
            </a:endParaRPr>
          </a:p>
          <a:p>
            <a:pPr marL="0" lvl="0" indent="0" algn="l" rtl="0">
              <a:spcBef>
                <a:spcPts val="0"/>
              </a:spcBef>
              <a:spcAft>
                <a:spcPts val="1200"/>
              </a:spcAft>
              <a:buNone/>
            </a:pP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3EFF21DA-8B6B-2CCB-D852-75B4CBE640D3}"/>
            </a:ext>
          </a:extLst>
        </p:cNvPr>
        <p:cNvGrpSpPr/>
        <p:nvPr/>
      </p:nvGrpSpPr>
      <p:grpSpPr>
        <a:xfrm>
          <a:off x="0" y="0"/>
          <a:ext cx="0" cy="0"/>
          <a:chOff x="0" y="0"/>
          <a:chExt cx="0" cy="0"/>
        </a:xfrm>
      </p:grpSpPr>
      <p:sp>
        <p:nvSpPr>
          <p:cNvPr id="63" name="Google Shape;63;p13">
            <a:extLst>
              <a:ext uri="{FF2B5EF4-FFF2-40B4-BE49-F238E27FC236}">
                <a16:creationId xmlns:a16="http://schemas.microsoft.com/office/drawing/2014/main" id="{843A0D01-04AA-73C7-89E9-DEE14B637912}"/>
              </a:ext>
            </a:extLst>
          </p:cNvPr>
          <p:cNvSpPr txBox="1">
            <a:spLocks noGrp="1"/>
          </p:cNvSpPr>
          <p:nvPr>
            <p:ph type="ctrTitle"/>
          </p:nvPr>
        </p:nvSpPr>
        <p:spPr>
          <a:xfrm>
            <a:off x="704079" y="1745047"/>
            <a:ext cx="7893000" cy="1029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Thank You</a:t>
            </a:r>
            <a:endParaRPr dirty="0"/>
          </a:p>
        </p:txBody>
      </p:sp>
      <p:sp>
        <p:nvSpPr>
          <p:cNvPr id="3" name="副标题 2">
            <a:extLst>
              <a:ext uri="{FF2B5EF4-FFF2-40B4-BE49-F238E27FC236}">
                <a16:creationId xmlns:a16="http://schemas.microsoft.com/office/drawing/2014/main" id="{B100373D-95BA-0706-F6DA-4715E7604AAF}"/>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866285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Types of testing done</a:t>
            </a:r>
            <a:endParaRPr/>
          </a:p>
        </p:txBody>
      </p:sp>
      <p:sp>
        <p:nvSpPr>
          <p:cNvPr id="101" name="Google Shape;101;p19"/>
          <p:cNvSpPr txBox="1">
            <a:spLocks noGrp="1"/>
          </p:cNvSpPr>
          <p:nvPr>
            <p:ph type="body" idx="1"/>
          </p:nvPr>
        </p:nvSpPr>
        <p:spPr>
          <a:xfrm>
            <a:off x="158450" y="1304150"/>
            <a:ext cx="8597700" cy="3607800"/>
          </a:xfrm>
          <a:prstGeom prst="rect">
            <a:avLst/>
          </a:prstGeom>
        </p:spPr>
        <p:txBody>
          <a:bodyPr spcFirstLastPara="1" wrap="square" lIns="91425" tIns="91425" rIns="91425" bIns="91425" anchor="t" anchorCtr="0">
            <a:normAutofit/>
          </a:bodyPr>
          <a:lstStyle/>
          <a:p>
            <a:pPr marL="114300" lvl="0" indent="0" algn="l" rtl="0">
              <a:lnSpc>
                <a:spcPct val="105000"/>
              </a:lnSpc>
              <a:spcBef>
                <a:spcPts val="0"/>
              </a:spcBef>
              <a:spcAft>
                <a:spcPts val="0"/>
              </a:spcAft>
              <a:buNone/>
            </a:pPr>
            <a:r>
              <a:rPr lang="en" sz="1400">
                <a:solidFill>
                  <a:srgbClr val="FFFFFF"/>
                </a:solidFill>
                <a:highlight>
                  <a:srgbClr val="00517C"/>
                </a:highlight>
                <a:latin typeface="Times New Roman"/>
                <a:ea typeface="Times New Roman"/>
                <a:cs typeface="Times New Roman"/>
                <a:sym typeface="Times New Roman"/>
              </a:rPr>
              <a:t>Our team Zero to Hero performed Functional and Non-Functional types of testing on the Travel app application.</a:t>
            </a:r>
            <a:endParaRPr sz="1400">
              <a:solidFill>
                <a:srgbClr val="FFFFFF"/>
              </a:solidFill>
              <a:highlight>
                <a:srgbClr val="00517C"/>
              </a:highlight>
              <a:latin typeface="Times New Roman"/>
              <a:ea typeface="Times New Roman"/>
              <a:cs typeface="Times New Roman"/>
              <a:sym typeface="Times New Roman"/>
            </a:endParaRPr>
          </a:p>
          <a:p>
            <a:pPr marL="114300" lvl="0" indent="0" algn="l" rtl="0">
              <a:lnSpc>
                <a:spcPct val="105000"/>
              </a:lnSpc>
              <a:spcBef>
                <a:spcPts val="600"/>
              </a:spcBef>
              <a:spcAft>
                <a:spcPts val="0"/>
              </a:spcAft>
              <a:buNone/>
            </a:pPr>
            <a:r>
              <a:rPr lang="en" sz="1400" b="1">
                <a:solidFill>
                  <a:srgbClr val="FFFFFF"/>
                </a:solidFill>
                <a:highlight>
                  <a:srgbClr val="00517C"/>
                </a:highlight>
                <a:latin typeface="Times New Roman"/>
                <a:ea typeface="Times New Roman"/>
                <a:cs typeface="Times New Roman"/>
                <a:sym typeface="Times New Roman"/>
              </a:rPr>
              <a:t>Functional Testing: </a:t>
            </a:r>
            <a:r>
              <a:rPr lang="en" sz="1400">
                <a:solidFill>
                  <a:srgbClr val="FFFFFF"/>
                </a:solidFill>
                <a:highlight>
                  <a:srgbClr val="00517C"/>
                </a:highlight>
                <a:latin typeface="Times New Roman"/>
                <a:ea typeface="Times New Roman"/>
                <a:cs typeface="Times New Roman"/>
                <a:sym typeface="Times New Roman"/>
              </a:rPr>
              <a:t>Functional testing is conducted to verify the overall functionality of the Travel app.</a:t>
            </a:r>
            <a:endParaRPr sz="1400">
              <a:solidFill>
                <a:srgbClr val="FFFFFF"/>
              </a:solidFill>
              <a:highlight>
                <a:srgbClr val="00517C"/>
              </a:highlight>
              <a:latin typeface="Times New Roman"/>
              <a:ea typeface="Times New Roman"/>
              <a:cs typeface="Times New Roman"/>
              <a:sym typeface="Times New Roman"/>
            </a:endParaRPr>
          </a:p>
          <a:p>
            <a:pPr marL="444500" lvl="0" indent="0" algn="l" rtl="0">
              <a:lnSpc>
                <a:spcPct val="105000"/>
              </a:lnSpc>
              <a:spcBef>
                <a:spcPts val="600"/>
              </a:spcBef>
              <a:spcAft>
                <a:spcPts val="0"/>
              </a:spcAft>
              <a:buNone/>
            </a:pPr>
            <a:r>
              <a:rPr lang="en" sz="1400">
                <a:solidFill>
                  <a:srgbClr val="FFFFFF"/>
                </a:solidFill>
                <a:highlight>
                  <a:srgbClr val="00517C"/>
                </a:highlight>
                <a:latin typeface="Times New Roman"/>
                <a:ea typeface="Times New Roman"/>
                <a:cs typeface="Times New Roman"/>
                <a:sym typeface="Times New Roman"/>
              </a:rPr>
              <a:t>1. Integration testing:</a:t>
            </a:r>
            <a:endParaRPr sz="1400">
              <a:solidFill>
                <a:srgbClr val="FFFFFF"/>
              </a:solidFill>
              <a:highlight>
                <a:srgbClr val="00517C"/>
              </a:highlight>
              <a:latin typeface="Times New Roman"/>
              <a:ea typeface="Times New Roman"/>
              <a:cs typeface="Times New Roman"/>
              <a:sym typeface="Times New Roman"/>
            </a:endParaRPr>
          </a:p>
          <a:p>
            <a:pPr marL="444500" lvl="0" indent="0" algn="l" rtl="0">
              <a:lnSpc>
                <a:spcPct val="105000"/>
              </a:lnSpc>
              <a:spcBef>
                <a:spcPts val="600"/>
              </a:spcBef>
              <a:spcAft>
                <a:spcPts val="0"/>
              </a:spcAft>
              <a:buNone/>
            </a:pPr>
            <a:r>
              <a:rPr lang="en" sz="1400">
                <a:solidFill>
                  <a:srgbClr val="FFFFFF"/>
                </a:solidFill>
                <a:highlight>
                  <a:srgbClr val="00517C"/>
                </a:highlight>
                <a:latin typeface="Times New Roman"/>
                <a:ea typeface="Times New Roman"/>
                <a:cs typeface="Times New Roman"/>
                <a:sym typeface="Times New Roman"/>
              </a:rPr>
              <a:t>2. System testing:</a:t>
            </a:r>
            <a:endParaRPr sz="1400">
              <a:solidFill>
                <a:srgbClr val="FFFFFF"/>
              </a:solidFill>
              <a:highlight>
                <a:srgbClr val="00517C"/>
              </a:highlight>
              <a:latin typeface="Times New Roman"/>
              <a:ea typeface="Times New Roman"/>
              <a:cs typeface="Times New Roman"/>
              <a:sym typeface="Times New Roman"/>
            </a:endParaRPr>
          </a:p>
          <a:p>
            <a:pPr marL="114300" lvl="0" indent="0" algn="l" rtl="0">
              <a:lnSpc>
                <a:spcPct val="105000"/>
              </a:lnSpc>
              <a:spcBef>
                <a:spcPts val="600"/>
              </a:spcBef>
              <a:spcAft>
                <a:spcPts val="0"/>
              </a:spcAft>
              <a:buNone/>
            </a:pPr>
            <a:r>
              <a:rPr lang="en" sz="1400" b="1">
                <a:solidFill>
                  <a:srgbClr val="FFFFFF"/>
                </a:solidFill>
                <a:highlight>
                  <a:srgbClr val="00517C"/>
                </a:highlight>
                <a:latin typeface="Times New Roman"/>
                <a:ea typeface="Times New Roman"/>
                <a:cs typeface="Times New Roman"/>
                <a:sym typeface="Times New Roman"/>
              </a:rPr>
              <a:t>Non-functional testing:- </a:t>
            </a:r>
            <a:r>
              <a:rPr lang="en" sz="1400">
                <a:solidFill>
                  <a:srgbClr val="FFFFFF"/>
                </a:solidFill>
                <a:highlight>
                  <a:srgbClr val="00517C"/>
                </a:highlight>
                <a:latin typeface="Times New Roman"/>
                <a:ea typeface="Times New Roman"/>
                <a:cs typeface="Times New Roman"/>
                <a:sym typeface="Times New Roman"/>
              </a:rPr>
              <a:t>Non-functional testing is conducted to check the overall performance of the Travel app.</a:t>
            </a:r>
            <a:endParaRPr sz="1400">
              <a:solidFill>
                <a:srgbClr val="FFFFFF"/>
              </a:solidFill>
              <a:highlight>
                <a:srgbClr val="00517C"/>
              </a:highlight>
              <a:latin typeface="Times New Roman"/>
              <a:ea typeface="Times New Roman"/>
              <a:cs typeface="Times New Roman"/>
              <a:sym typeface="Times New Roman"/>
            </a:endParaRPr>
          </a:p>
          <a:p>
            <a:pPr marL="444500" lvl="0" indent="0" algn="l" rtl="0">
              <a:lnSpc>
                <a:spcPct val="105000"/>
              </a:lnSpc>
              <a:spcBef>
                <a:spcPts val="600"/>
              </a:spcBef>
              <a:spcAft>
                <a:spcPts val="0"/>
              </a:spcAft>
              <a:buNone/>
            </a:pPr>
            <a:r>
              <a:rPr lang="en" sz="1400">
                <a:solidFill>
                  <a:srgbClr val="FFFFFF"/>
                </a:solidFill>
                <a:highlight>
                  <a:srgbClr val="00517C"/>
                </a:highlight>
                <a:latin typeface="Times New Roman"/>
                <a:ea typeface="Times New Roman"/>
                <a:cs typeface="Times New Roman"/>
                <a:sym typeface="Times New Roman"/>
              </a:rPr>
              <a:t>1. Performance testing:</a:t>
            </a:r>
            <a:endParaRPr sz="1400">
              <a:solidFill>
                <a:srgbClr val="FFFFFF"/>
              </a:solidFill>
              <a:highlight>
                <a:srgbClr val="00517C"/>
              </a:highlight>
              <a:latin typeface="Times New Roman"/>
              <a:ea typeface="Times New Roman"/>
              <a:cs typeface="Times New Roman"/>
              <a:sym typeface="Times New Roman"/>
            </a:endParaRPr>
          </a:p>
          <a:p>
            <a:pPr marL="444500" lvl="0" indent="0" algn="l" rtl="0">
              <a:lnSpc>
                <a:spcPct val="105000"/>
              </a:lnSpc>
              <a:spcBef>
                <a:spcPts val="600"/>
              </a:spcBef>
              <a:spcAft>
                <a:spcPts val="0"/>
              </a:spcAft>
              <a:buNone/>
            </a:pPr>
            <a:r>
              <a:rPr lang="en" sz="1400">
                <a:solidFill>
                  <a:srgbClr val="FFFFFF"/>
                </a:solidFill>
                <a:highlight>
                  <a:srgbClr val="00517C"/>
                </a:highlight>
                <a:latin typeface="Times New Roman"/>
                <a:ea typeface="Times New Roman"/>
                <a:cs typeface="Times New Roman"/>
                <a:sym typeface="Times New Roman"/>
              </a:rPr>
              <a:t>2. Load testing:</a:t>
            </a:r>
            <a:endParaRPr sz="1400">
              <a:solidFill>
                <a:srgbClr val="FFFFFF"/>
              </a:solidFill>
              <a:highlight>
                <a:srgbClr val="00517C"/>
              </a:highlight>
              <a:latin typeface="Times New Roman"/>
              <a:ea typeface="Times New Roman"/>
              <a:cs typeface="Times New Roman"/>
              <a:sym typeface="Times New Roman"/>
            </a:endParaRPr>
          </a:p>
          <a:p>
            <a:pPr marL="444500" lvl="0" indent="0" algn="l" rtl="0">
              <a:lnSpc>
                <a:spcPct val="105000"/>
              </a:lnSpc>
              <a:spcBef>
                <a:spcPts val="600"/>
              </a:spcBef>
              <a:spcAft>
                <a:spcPts val="0"/>
              </a:spcAft>
              <a:buNone/>
            </a:pPr>
            <a:r>
              <a:rPr lang="en" sz="1400">
                <a:solidFill>
                  <a:srgbClr val="FFFFFF"/>
                </a:solidFill>
                <a:highlight>
                  <a:srgbClr val="00517C"/>
                </a:highlight>
                <a:latin typeface="Times New Roman"/>
                <a:ea typeface="Times New Roman"/>
                <a:cs typeface="Times New Roman"/>
                <a:sym typeface="Times New Roman"/>
              </a:rPr>
              <a:t>3. Usability testing:</a:t>
            </a:r>
            <a:endParaRPr sz="1400">
              <a:solidFill>
                <a:srgbClr val="FFFFFF"/>
              </a:solidFill>
              <a:highlight>
                <a:srgbClr val="00517C"/>
              </a:highlight>
              <a:latin typeface="Times New Roman"/>
              <a:ea typeface="Times New Roman"/>
              <a:cs typeface="Times New Roman"/>
              <a:sym typeface="Times New Roman"/>
            </a:endParaRPr>
          </a:p>
          <a:p>
            <a:pPr marL="444500" lvl="0" indent="0" algn="l" rtl="0">
              <a:lnSpc>
                <a:spcPct val="105000"/>
              </a:lnSpc>
              <a:spcBef>
                <a:spcPts val="600"/>
              </a:spcBef>
              <a:spcAft>
                <a:spcPts val="0"/>
              </a:spcAft>
              <a:buNone/>
            </a:pPr>
            <a:r>
              <a:rPr lang="en" sz="1400">
                <a:solidFill>
                  <a:srgbClr val="FFFFFF"/>
                </a:solidFill>
                <a:highlight>
                  <a:srgbClr val="00517C"/>
                </a:highlight>
                <a:latin typeface="Times New Roman"/>
                <a:ea typeface="Times New Roman"/>
                <a:cs typeface="Times New Roman"/>
                <a:sym typeface="Times New Roman"/>
              </a:rPr>
              <a:t>4. Compatibility testing:</a:t>
            </a:r>
            <a:endParaRPr sz="1400">
              <a:solidFill>
                <a:srgbClr val="FFFFFF"/>
              </a:solidFill>
              <a:highlight>
                <a:srgbClr val="00517C"/>
              </a:highlight>
              <a:latin typeface="Times New Roman"/>
              <a:ea typeface="Times New Roman"/>
              <a:cs typeface="Times New Roman"/>
              <a:sym typeface="Times New Roman"/>
            </a:endParaRPr>
          </a:p>
          <a:p>
            <a:pPr marL="114300" lvl="0" indent="0" algn="l" rtl="0">
              <a:lnSpc>
                <a:spcPct val="105000"/>
              </a:lnSpc>
              <a:spcBef>
                <a:spcPts val="600"/>
              </a:spcBef>
              <a:spcAft>
                <a:spcPts val="0"/>
              </a:spcAft>
              <a:buNone/>
            </a:pPr>
            <a:br>
              <a:rPr lang="en" sz="1400">
                <a:solidFill>
                  <a:srgbClr val="FFFFFF"/>
                </a:solidFill>
                <a:highlight>
                  <a:srgbClr val="00517C"/>
                </a:highlight>
                <a:latin typeface="Times New Roman"/>
                <a:ea typeface="Times New Roman"/>
                <a:cs typeface="Times New Roman"/>
                <a:sym typeface="Times New Roman"/>
              </a:rPr>
            </a:br>
            <a:endParaRPr sz="1400">
              <a:solidFill>
                <a:srgbClr val="FFFFFF"/>
              </a:solidFill>
              <a:highlight>
                <a:srgbClr val="00517C"/>
              </a:highlight>
              <a:latin typeface="Times New Roman"/>
              <a:ea typeface="Times New Roman"/>
              <a:cs typeface="Times New Roman"/>
              <a:sym typeface="Times New Roman"/>
            </a:endParaRPr>
          </a:p>
          <a:p>
            <a:pPr marL="0" lvl="0" indent="0" algn="l" rtl="0">
              <a:spcBef>
                <a:spcPts val="600"/>
              </a:spcBef>
              <a:spcAft>
                <a:spcPts val="1200"/>
              </a:spcAft>
              <a:buNone/>
            </a:pPr>
            <a:endParaRPr sz="2574">
              <a:highlight>
                <a:schemeClr val="lt1"/>
              </a:highlight>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000">
                <a:solidFill>
                  <a:srgbClr val="FFFFFF"/>
                </a:solidFill>
              </a:rPr>
              <a:t>Functional Test cases (demo)</a:t>
            </a:r>
            <a:endParaRPr/>
          </a:p>
        </p:txBody>
      </p:sp>
      <p:sp>
        <p:nvSpPr>
          <p:cNvPr id="107" name="Google Shape;107;p2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2" name="functional.mp4">
            <a:hlinkClick r:id="" action="ppaction://media"/>
            <a:extLst>
              <a:ext uri="{FF2B5EF4-FFF2-40B4-BE49-F238E27FC236}">
                <a16:creationId xmlns:a16="http://schemas.microsoft.com/office/drawing/2014/main" id="{C0ED6A02-D4B7-9C57-0C43-8B7D494711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4471" y="1132593"/>
            <a:ext cx="6739521" cy="37909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400">
                <a:solidFill>
                  <a:srgbClr val="FFFFFF"/>
                </a:solidFill>
              </a:rPr>
              <a:t>Functional Test cases (demo)</a:t>
            </a:r>
            <a:endParaRPr/>
          </a:p>
        </p:txBody>
      </p:sp>
      <p:sp>
        <p:nvSpPr>
          <p:cNvPr id="113" name="Google Shape;113;p21"/>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4" name="Google Shape;114;p21"/>
          <p:cNvPicPr preferRelativeResize="0"/>
          <p:nvPr/>
        </p:nvPicPr>
        <p:blipFill>
          <a:blip r:embed="rId3">
            <a:alphaModFix/>
          </a:blip>
          <a:stretch>
            <a:fillRect/>
          </a:stretch>
        </p:blipFill>
        <p:spPr>
          <a:xfrm>
            <a:off x="177350" y="1026350"/>
            <a:ext cx="8483826" cy="4117149"/>
          </a:xfrm>
          <a:prstGeom prst="rect">
            <a:avLst/>
          </a:prstGeom>
          <a:noFill/>
          <a:ln>
            <a:noFill/>
          </a:ln>
        </p:spPr>
      </p:pic>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849</Words>
  <Application>Microsoft Macintosh PowerPoint</Application>
  <PresentationFormat>全屏显示(16:9)</PresentationFormat>
  <Paragraphs>153</Paragraphs>
  <Slides>63</Slides>
  <Notes>63</Notes>
  <HiddenSlides>0</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63</vt:i4>
      </vt:variant>
    </vt:vector>
  </HeadingPairs>
  <TitlesOfParts>
    <vt:vector size="69" baseType="lpstr">
      <vt:lpstr>Times New Roman</vt:lpstr>
      <vt:lpstr>Roboto</vt:lpstr>
      <vt:lpstr>Arial</vt:lpstr>
      <vt:lpstr>Roboto Slab</vt:lpstr>
      <vt:lpstr>Impact</vt:lpstr>
      <vt:lpstr>Marina</vt:lpstr>
      <vt:lpstr>Capstone Project</vt:lpstr>
      <vt:lpstr>About AUT - TravelApp</vt:lpstr>
      <vt:lpstr>PowerPoint 演示文稿</vt:lpstr>
      <vt:lpstr>PowerPoint 演示文稿</vt:lpstr>
      <vt:lpstr>PowerPoint 演示文稿</vt:lpstr>
      <vt:lpstr>Use Case Diagram</vt:lpstr>
      <vt:lpstr>Types of testing done</vt:lpstr>
      <vt:lpstr>Functional Test cases (demo)</vt:lpstr>
      <vt:lpstr>Functional Test cases (demo)</vt:lpstr>
      <vt:lpstr>Non-Functional (demo)</vt:lpstr>
      <vt:lpstr>Non-Functional (demo)</vt:lpstr>
      <vt:lpstr>PowerPoint 演示文稿</vt:lpstr>
      <vt:lpstr>Test management tools </vt:lpstr>
      <vt:lpstr>Test management tools</vt:lpstr>
      <vt:lpstr>Test management tools</vt:lpstr>
      <vt:lpstr>Test management tools</vt:lpstr>
      <vt:lpstr>Overall testing report by business areas </vt:lpstr>
      <vt:lpstr>Overall testing report by business areas</vt:lpstr>
      <vt:lpstr>Overall testing report by business areas</vt:lpstr>
      <vt:lpstr>Overall testing report by business areas</vt:lpstr>
      <vt:lpstr>Show examples of captured test results. </vt:lpstr>
      <vt:lpstr>Walkthrough of a passing test</vt:lpstr>
      <vt:lpstr>Code to open the application in the browser</vt:lpstr>
      <vt:lpstr>Travel App opened in web browser</vt:lpstr>
      <vt:lpstr>After clicking on user login button</vt:lpstr>
      <vt:lpstr>User login page opened in the browser</vt:lpstr>
      <vt:lpstr>After filling the login information</vt:lpstr>
      <vt:lpstr>After filling the login information</vt:lpstr>
      <vt:lpstr>After clicking the submit button</vt:lpstr>
      <vt:lpstr>After clicking the submit button</vt:lpstr>
      <vt:lpstr>Verified user login successfully</vt:lpstr>
      <vt:lpstr>Next clicking on the ‘view routes 'button</vt:lpstr>
      <vt:lpstr>After clicking on the ‘view routes’ button</vt:lpstr>
      <vt:lpstr>After clicking on the ‘view routes’ button</vt:lpstr>
      <vt:lpstr>Before clicking the view pickup points  button</vt:lpstr>
      <vt:lpstr>Before clicking the view pickup points  button</vt:lpstr>
      <vt:lpstr>After clicking the view pickup points button</vt:lpstr>
      <vt:lpstr>After clicking the ‘view pickup points ’ button</vt:lpstr>
      <vt:lpstr>Switching to new window</vt:lpstr>
      <vt:lpstr>Collecting pickup points </vt:lpstr>
      <vt:lpstr>Verifying every pickup point are present</vt:lpstr>
      <vt:lpstr>Finally, the execution result</vt:lpstr>
      <vt:lpstr>Walkthrough of a failing test</vt:lpstr>
      <vt:lpstr>After opening Travel App</vt:lpstr>
      <vt:lpstr>After opening Travel App</vt:lpstr>
      <vt:lpstr>After clicking on user login button</vt:lpstr>
      <vt:lpstr>After clicking on user login button</vt:lpstr>
      <vt:lpstr>After filling the user login information</vt:lpstr>
      <vt:lpstr>After filling the user login information</vt:lpstr>
      <vt:lpstr>After clicking the submit button</vt:lpstr>
      <vt:lpstr>After clicking the submit button</vt:lpstr>
      <vt:lpstr>Something went wrong</vt:lpstr>
      <vt:lpstr>Finally, the execution result</vt:lpstr>
      <vt:lpstr>An example of a defect report. </vt:lpstr>
      <vt:lpstr>Recreating a defect from a defect report</vt:lpstr>
      <vt:lpstr>Defect reproduce step 1</vt:lpstr>
      <vt:lpstr>Defect reproduce step 2&amp;3</vt:lpstr>
      <vt:lpstr>Defect reproduce step 4</vt:lpstr>
      <vt:lpstr>Defect reproduce step 5</vt:lpstr>
      <vt:lpstr> Overall Defect Report</vt:lpstr>
      <vt:lpstr>Final recommendations &amp; Lessons Learned</vt:lpstr>
      <vt:lpstr>Final Recommendation and Lesson learned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cp:lastModifiedBy>Fan Yang</cp:lastModifiedBy>
  <cp:revision>1</cp:revision>
  <dcterms:modified xsi:type="dcterms:W3CDTF">2024-04-07T20:32:08Z</dcterms:modified>
</cp:coreProperties>
</file>